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66.jp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83"/>
  </p:notesMasterIdLst>
  <p:sldIdLst>
    <p:sldId id="261" r:id="rId3"/>
    <p:sldId id="265" r:id="rId4"/>
    <p:sldId id="625" r:id="rId5"/>
    <p:sldId id="628" r:id="rId6"/>
    <p:sldId id="734" r:id="rId7"/>
    <p:sldId id="735" r:id="rId8"/>
    <p:sldId id="266" r:id="rId9"/>
    <p:sldId id="277" r:id="rId10"/>
    <p:sldId id="298" r:id="rId11"/>
    <p:sldId id="599" r:id="rId12"/>
    <p:sldId id="600" r:id="rId13"/>
    <p:sldId id="601" r:id="rId14"/>
    <p:sldId id="602" r:id="rId15"/>
    <p:sldId id="603" r:id="rId16"/>
    <p:sldId id="604" r:id="rId17"/>
    <p:sldId id="605" r:id="rId18"/>
    <p:sldId id="606" r:id="rId19"/>
    <p:sldId id="607" r:id="rId20"/>
    <p:sldId id="685" r:id="rId21"/>
    <p:sldId id="693" r:id="rId22"/>
    <p:sldId id="692" r:id="rId23"/>
    <p:sldId id="695" r:id="rId24"/>
    <p:sldId id="694" r:id="rId25"/>
    <p:sldId id="696" r:id="rId26"/>
    <p:sldId id="697" r:id="rId27"/>
    <p:sldId id="698" r:id="rId28"/>
    <p:sldId id="699" r:id="rId29"/>
    <p:sldId id="700" r:id="rId30"/>
    <p:sldId id="701" r:id="rId31"/>
    <p:sldId id="702" r:id="rId32"/>
    <p:sldId id="703" r:id="rId33"/>
    <p:sldId id="704" r:id="rId34"/>
    <p:sldId id="705" r:id="rId35"/>
    <p:sldId id="706" r:id="rId36"/>
    <p:sldId id="707" r:id="rId37"/>
    <p:sldId id="708" r:id="rId38"/>
    <p:sldId id="709" r:id="rId39"/>
    <p:sldId id="710" r:id="rId40"/>
    <p:sldId id="711" r:id="rId41"/>
    <p:sldId id="712" r:id="rId42"/>
    <p:sldId id="713" r:id="rId43"/>
    <p:sldId id="714" r:id="rId44"/>
    <p:sldId id="715" r:id="rId45"/>
    <p:sldId id="716" r:id="rId46"/>
    <p:sldId id="717" r:id="rId47"/>
    <p:sldId id="718" r:id="rId48"/>
    <p:sldId id="719" r:id="rId49"/>
    <p:sldId id="720" r:id="rId50"/>
    <p:sldId id="721" r:id="rId51"/>
    <p:sldId id="722" r:id="rId52"/>
    <p:sldId id="723" r:id="rId53"/>
    <p:sldId id="724" r:id="rId54"/>
    <p:sldId id="725" r:id="rId55"/>
    <p:sldId id="726" r:id="rId56"/>
    <p:sldId id="727" r:id="rId57"/>
    <p:sldId id="728" r:id="rId58"/>
    <p:sldId id="729" r:id="rId59"/>
    <p:sldId id="730" r:id="rId60"/>
    <p:sldId id="731" r:id="rId61"/>
    <p:sldId id="732" r:id="rId62"/>
    <p:sldId id="733" r:id="rId63"/>
    <p:sldId id="738" r:id="rId64"/>
    <p:sldId id="737" r:id="rId65"/>
    <p:sldId id="739" r:id="rId66"/>
    <p:sldId id="740" r:id="rId67"/>
    <p:sldId id="741" r:id="rId68"/>
    <p:sldId id="742" r:id="rId69"/>
    <p:sldId id="743" r:id="rId70"/>
    <p:sldId id="744" r:id="rId71"/>
    <p:sldId id="745" r:id="rId72"/>
    <p:sldId id="746" r:id="rId73"/>
    <p:sldId id="747" r:id="rId74"/>
    <p:sldId id="686" r:id="rId75"/>
    <p:sldId id="687" r:id="rId76"/>
    <p:sldId id="688" r:id="rId77"/>
    <p:sldId id="689" r:id="rId78"/>
    <p:sldId id="690" r:id="rId79"/>
    <p:sldId id="691" r:id="rId80"/>
    <p:sldId id="736" r:id="rId81"/>
    <p:sldId id="282"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5786E3"/>
    <a:srgbClr val="EAA372"/>
    <a:srgbClr val="F6D6C0"/>
    <a:srgbClr val="BACDF4"/>
    <a:srgbClr val="6F97E7"/>
    <a:srgbClr val="112D66"/>
    <a:srgbClr val="D27263"/>
    <a:srgbClr val="C1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0" autoAdjust="0"/>
    <p:restoredTop sz="93356" autoAdjust="0"/>
  </p:normalViewPr>
  <p:slideViewPr>
    <p:cSldViewPr snapToGrid="0">
      <p:cViewPr varScale="1">
        <p:scale>
          <a:sx n="48" d="100"/>
          <a:sy n="48" d="100"/>
        </p:scale>
        <p:origin x="36" y="48"/>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2025/6/13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26</a:t>
            </a:fld>
            <a:endParaRPr lang="zh-CN" altLang="en-US"/>
          </a:p>
        </p:txBody>
      </p:sp>
    </p:spTree>
    <p:extLst>
      <p:ext uri="{BB962C8B-B14F-4D97-AF65-F5344CB8AC3E}">
        <p14:creationId xmlns:p14="http://schemas.microsoft.com/office/powerpoint/2010/main" val="62222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27</a:t>
            </a:fld>
            <a:endParaRPr lang="zh-CN" altLang="en-US"/>
          </a:p>
        </p:txBody>
      </p:sp>
    </p:spTree>
    <p:extLst>
      <p:ext uri="{BB962C8B-B14F-4D97-AF65-F5344CB8AC3E}">
        <p14:creationId xmlns:p14="http://schemas.microsoft.com/office/powerpoint/2010/main" val="16924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28</a:t>
            </a:fld>
            <a:endParaRPr lang="zh-CN" altLang="en-US"/>
          </a:p>
        </p:txBody>
      </p:sp>
    </p:spTree>
    <p:extLst>
      <p:ext uri="{BB962C8B-B14F-4D97-AF65-F5344CB8AC3E}">
        <p14:creationId xmlns:p14="http://schemas.microsoft.com/office/powerpoint/2010/main" val="25479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extLst>
      <p:ext uri="{BB962C8B-B14F-4D97-AF65-F5344CB8AC3E}">
        <p14:creationId xmlns:p14="http://schemas.microsoft.com/office/powerpoint/2010/main" val="270811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30</a:t>
            </a:fld>
            <a:endParaRPr lang="zh-CN" altLang="en-US"/>
          </a:p>
        </p:txBody>
      </p:sp>
    </p:spTree>
    <p:extLst>
      <p:ext uri="{BB962C8B-B14F-4D97-AF65-F5344CB8AC3E}">
        <p14:creationId xmlns:p14="http://schemas.microsoft.com/office/powerpoint/2010/main" val="83185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31</a:t>
            </a:fld>
            <a:endParaRPr lang="zh-CN" altLang="en-US"/>
          </a:p>
        </p:txBody>
      </p:sp>
    </p:spTree>
    <p:extLst>
      <p:ext uri="{BB962C8B-B14F-4D97-AF65-F5344CB8AC3E}">
        <p14:creationId xmlns:p14="http://schemas.microsoft.com/office/powerpoint/2010/main" val="2383373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32</a:t>
            </a:fld>
            <a:endParaRPr lang="zh-CN" altLang="en-US"/>
          </a:p>
        </p:txBody>
      </p:sp>
    </p:spTree>
    <p:extLst>
      <p:ext uri="{BB962C8B-B14F-4D97-AF65-F5344CB8AC3E}">
        <p14:creationId xmlns:p14="http://schemas.microsoft.com/office/powerpoint/2010/main" val="2462290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33</a:t>
            </a:fld>
            <a:endParaRPr lang="zh-CN" altLang="en-US"/>
          </a:p>
        </p:txBody>
      </p:sp>
    </p:spTree>
    <p:extLst>
      <p:ext uri="{BB962C8B-B14F-4D97-AF65-F5344CB8AC3E}">
        <p14:creationId xmlns:p14="http://schemas.microsoft.com/office/powerpoint/2010/main" val="1211817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34</a:t>
            </a:fld>
            <a:endParaRPr lang="zh-CN" altLang="en-US"/>
          </a:p>
        </p:txBody>
      </p:sp>
    </p:spTree>
    <p:extLst>
      <p:ext uri="{BB962C8B-B14F-4D97-AF65-F5344CB8AC3E}">
        <p14:creationId xmlns:p14="http://schemas.microsoft.com/office/powerpoint/2010/main" val="2917624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35</a:t>
            </a:fld>
            <a:endParaRPr lang="zh-CN" altLang="en-US"/>
          </a:p>
        </p:txBody>
      </p:sp>
    </p:spTree>
    <p:extLst>
      <p:ext uri="{BB962C8B-B14F-4D97-AF65-F5344CB8AC3E}">
        <p14:creationId xmlns:p14="http://schemas.microsoft.com/office/powerpoint/2010/main" val="241394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36</a:t>
            </a:fld>
            <a:endParaRPr lang="zh-CN" altLang="en-US"/>
          </a:p>
        </p:txBody>
      </p:sp>
    </p:spTree>
    <p:extLst>
      <p:ext uri="{BB962C8B-B14F-4D97-AF65-F5344CB8AC3E}">
        <p14:creationId xmlns:p14="http://schemas.microsoft.com/office/powerpoint/2010/main" val="163280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37</a:t>
            </a:fld>
            <a:endParaRPr lang="zh-CN" altLang="en-US"/>
          </a:p>
        </p:txBody>
      </p:sp>
    </p:spTree>
    <p:extLst>
      <p:ext uri="{BB962C8B-B14F-4D97-AF65-F5344CB8AC3E}">
        <p14:creationId xmlns:p14="http://schemas.microsoft.com/office/powerpoint/2010/main" val="4053496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38</a:t>
            </a:fld>
            <a:endParaRPr lang="zh-CN" altLang="en-US"/>
          </a:p>
        </p:txBody>
      </p:sp>
    </p:spTree>
    <p:extLst>
      <p:ext uri="{BB962C8B-B14F-4D97-AF65-F5344CB8AC3E}">
        <p14:creationId xmlns:p14="http://schemas.microsoft.com/office/powerpoint/2010/main" val="171152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39</a:t>
            </a:fld>
            <a:endParaRPr lang="zh-CN" altLang="en-US"/>
          </a:p>
        </p:txBody>
      </p:sp>
    </p:spTree>
    <p:extLst>
      <p:ext uri="{BB962C8B-B14F-4D97-AF65-F5344CB8AC3E}">
        <p14:creationId xmlns:p14="http://schemas.microsoft.com/office/powerpoint/2010/main" val="908160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40</a:t>
            </a:fld>
            <a:endParaRPr lang="zh-CN" altLang="en-US"/>
          </a:p>
        </p:txBody>
      </p:sp>
    </p:spTree>
    <p:extLst>
      <p:ext uri="{BB962C8B-B14F-4D97-AF65-F5344CB8AC3E}">
        <p14:creationId xmlns:p14="http://schemas.microsoft.com/office/powerpoint/2010/main" val="170649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41</a:t>
            </a:fld>
            <a:endParaRPr lang="zh-CN" altLang="en-US"/>
          </a:p>
        </p:txBody>
      </p:sp>
    </p:spTree>
    <p:extLst>
      <p:ext uri="{BB962C8B-B14F-4D97-AF65-F5344CB8AC3E}">
        <p14:creationId xmlns:p14="http://schemas.microsoft.com/office/powerpoint/2010/main" val="329796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42</a:t>
            </a:fld>
            <a:endParaRPr lang="zh-CN" altLang="en-US"/>
          </a:p>
        </p:txBody>
      </p:sp>
    </p:spTree>
    <p:extLst>
      <p:ext uri="{BB962C8B-B14F-4D97-AF65-F5344CB8AC3E}">
        <p14:creationId xmlns:p14="http://schemas.microsoft.com/office/powerpoint/2010/main" val="25374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43</a:t>
            </a:fld>
            <a:endParaRPr lang="zh-CN" altLang="en-US"/>
          </a:p>
        </p:txBody>
      </p:sp>
    </p:spTree>
    <p:extLst>
      <p:ext uri="{BB962C8B-B14F-4D97-AF65-F5344CB8AC3E}">
        <p14:creationId xmlns:p14="http://schemas.microsoft.com/office/powerpoint/2010/main" val="1262128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44</a:t>
            </a:fld>
            <a:endParaRPr lang="zh-CN" altLang="en-US"/>
          </a:p>
        </p:txBody>
      </p:sp>
    </p:spTree>
    <p:extLst>
      <p:ext uri="{BB962C8B-B14F-4D97-AF65-F5344CB8AC3E}">
        <p14:creationId xmlns:p14="http://schemas.microsoft.com/office/powerpoint/2010/main" val="3764954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45</a:t>
            </a:fld>
            <a:endParaRPr lang="zh-CN" altLang="en-US"/>
          </a:p>
        </p:txBody>
      </p:sp>
    </p:spTree>
    <p:extLst>
      <p:ext uri="{BB962C8B-B14F-4D97-AF65-F5344CB8AC3E}">
        <p14:creationId xmlns:p14="http://schemas.microsoft.com/office/powerpoint/2010/main" val="55890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46</a:t>
            </a:fld>
            <a:endParaRPr lang="zh-CN" altLang="en-US"/>
          </a:p>
        </p:txBody>
      </p:sp>
    </p:spTree>
    <p:extLst>
      <p:ext uri="{BB962C8B-B14F-4D97-AF65-F5344CB8AC3E}">
        <p14:creationId xmlns:p14="http://schemas.microsoft.com/office/powerpoint/2010/main" val="3968930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47</a:t>
            </a:fld>
            <a:endParaRPr lang="zh-CN" altLang="en-US"/>
          </a:p>
        </p:txBody>
      </p:sp>
    </p:spTree>
    <p:extLst>
      <p:ext uri="{BB962C8B-B14F-4D97-AF65-F5344CB8AC3E}">
        <p14:creationId xmlns:p14="http://schemas.microsoft.com/office/powerpoint/2010/main" val="4048003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48</a:t>
            </a:fld>
            <a:endParaRPr lang="zh-CN" altLang="en-US"/>
          </a:p>
        </p:txBody>
      </p:sp>
    </p:spTree>
    <p:extLst>
      <p:ext uri="{BB962C8B-B14F-4D97-AF65-F5344CB8AC3E}">
        <p14:creationId xmlns:p14="http://schemas.microsoft.com/office/powerpoint/2010/main" val="1836829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49</a:t>
            </a:fld>
            <a:endParaRPr lang="zh-CN" altLang="en-US"/>
          </a:p>
        </p:txBody>
      </p:sp>
    </p:spTree>
    <p:extLst>
      <p:ext uri="{BB962C8B-B14F-4D97-AF65-F5344CB8AC3E}">
        <p14:creationId xmlns:p14="http://schemas.microsoft.com/office/powerpoint/2010/main" val="1390903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50</a:t>
            </a:fld>
            <a:endParaRPr lang="zh-CN" altLang="en-US"/>
          </a:p>
        </p:txBody>
      </p:sp>
    </p:spTree>
    <p:extLst>
      <p:ext uri="{BB962C8B-B14F-4D97-AF65-F5344CB8AC3E}">
        <p14:creationId xmlns:p14="http://schemas.microsoft.com/office/powerpoint/2010/main" val="160786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51</a:t>
            </a:fld>
            <a:endParaRPr lang="zh-CN" altLang="en-US"/>
          </a:p>
        </p:txBody>
      </p:sp>
    </p:spTree>
    <p:extLst>
      <p:ext uri="{BB962C8B-B14F-4D97-AF65-F5344CB8AC3E}">
        <p14:creationId xmlns:p14="http://schemas.microsoft.com/office/powerpoint/2010/main" val="1471605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52</a:t>
            </a:fld>
            <a:endParaRPr lang="zh-CN" altLang="en-US"/>
          </a:p>
        </p:txBody>
      </p:sp>
    </p:spTree>
    <p:extLst>
      <p:ext uri="{BB962C8B-B14F-4D97-AF65-F5344CB8AC3E}">
        <p14:creationId xmlns:p14="http://schemas.microsoft.com/office/powerpoint/2010/main" val="3887753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53</a:t>
            </a:fld>
            <a:endParaRPr lang="zh-CN" altLang="en-US"/>
          </a:p>
        </p:txBody>
      </p:sp>
    </p:spTree>
    <p:extLst>
      <p:ext uri="{BB962C8B-B14F-4D97-AF65-F5344CB8AC3E}">
        <p14:creationId xmlns:p14="http://schemas.microsoft.com/office/powerpoint/2010/main" val="3828532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54</a:t>
            </a:fld>
            <a:endParaRPr lang="zh-CN" altLang="en-US"/>
          </a:p>
        </p:txBody>
      </p:sp>
    </p:spTree>
    <p:extLst>
      <p:ext uri="{BB962C8B-B14F-4D97-AF65-F5344CB8AC3E}">
        <p14:creationId xmlns:p14="http://schemas.microsoft.com/office/powerpoint/2010/main" val="2085131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55</a:t>
            </a:fld>
            <a:endParaRPr lang="zh-CN" altLang="en-US"/>
          </a:p>
        </p:txBody>
      </p:sp>
    </p:spTree>
    <p:extLst>
      <p:ext uri="{BB962C8B-B14F-4D97-AF65-F5344CB8AC3E}">
        <p14:creationId xmlns:p14="http://schemas.microsoft.com/office/powerpoint/2010/main" val="135239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20</a:t>
            </a:fld>
            <a:endParaRPr lang="zh-CN" altLang="en-US"/>
          </a:p>
        </p:txBody>
      </p:sp>
    </p:spTree>
    <p:extLst>
      <p:ext uri="{BB962C8B-B14F-4D97-AF65-F5344CB8AC3E}">
        <p14:creationId xmlns:p14="http://schemas.microsoft.com/office/powerpoint/2010/main" val="4235301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56</a:t>
            </a:fld>
            <a:endParaRPr lang="zh-CN" altLang="en-US"/>
          </a:p>
        </p:txBody>
      </p:sp>
    </p:spTree>
    <p:extLst>
      <p:ext uri="{BB962C8B-B14F-4D97-AF65-F5344CB8AC3E}">
        <p14:creationId xmlns:p14="http://schemas.microsoft.com/office/powerpoint/2010/main" val="3152094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57</a:t>
            </a:fld>
            <a:endParaRPr lang="zh-CN" altLang="en-US"/>
          </a:p>
        </p:txBody>
      </p:sp>
    </p:spTree>
    <p:extLst>
      <p:ext uri="{BB962C8B-B14F-4D97-AF65-F5344CB8AC3E}">
        <p14:creationId xmlns:p14="http://schemas.microsoft.com/office/powerpoint/2010/main" val="4166455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58</a:t>
            </a:fld>
            <a:endParaRPr lang="zh-CN" altLang="en-US"/>
          </a:p>
        </p:txBody>
      </p:sp>
    </p:spTree>
    <p:extLst>
      <p:ext uri="{BB962C8B-B14F-4D97-AF65-F5344CB8AC3E}">
        <p14:creationId xmlns:p14="http://schemas.microsoft.com/office/powerpoint/2010/main" val="2520814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59</a:t>
            </a:fld>
            <a:endParaRPr lang="zh-CN" altLang="en-US"/>
          </a:p>
        </p:txBody>
      </p:sp>
    </p:spTree>
    <p:extLst>
      <p:ext uri="{BB962C8B-B14F-4D97-AF65-F5344CB8AC3E}">
        <p14:creationId xmlns:p14="http://schemas.microsoft.com/office/powerpoint/2010/main" val="2201261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60</a:t>
            </a:fld>
            <a:endParaRPr lang="zh-CN" altLang="en-US"/>
          </a:p>
        </p:txBody>
      </p:sp>
    </p:spTree>
    <p:extLst>
      <p:ext uri="{BB962C8B-B14F-4D97-AF65-F5344CB8AC3E}">
        <p14:creationId xmlns:p14="http://schemas.microsoft.com/office/powerpoint/2010/main" val="2078096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61</a:t>
            </a:fld>
            <a:endParaRPr lang="zh-CN" altLang="en-US"/>
          </a:p>
        </p:txBody>
      </p:sp>
    </p:spTree>
    <p:extLst>
      <p:ext uri="{BB962C8B-B14F-4D97-AF65-F5344CB8AC3E}">
        <p14:creationId xmlns:p14="http://schemas.microsoft.com/office/powerpoint/2010/main" val="1308523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145C-4011-4A20-E7AC-C600A64D9A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100563-BAA0-34A1-DE19-8A45B57341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7678C1-6A4F-6756-691F-E68070813F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C0E428-C4A0-41C4-E500-DF1DABB8D14B}"/>
              </a:ext>
            </a:extLst>
          </p:cNvPr>
          <p:cNvSpPr>
            <a:spLocks noGrp="1"/>
          </p:cNvSpPr>
          <p:nvPr>
            <p:ph type="sldNum" sz="quarter" idx="5"/>
          </p:nvPr>
        </p:nvSpPr>
        <p:spPr/>
        <p:txBody>
          <a:bodyPr/>
          <a:lstStyle/>
          <a:p>
            <a:fld id="{082CDE63-D6C1-4442-B6A4-1B30120525E4}" type="slidenum">
              <a:rPr lang="zh-CN" altLang="en-US" smtClean="0"/>
              <a:t>62</a:t>
            </a:fld>
            <a:endParaRPr lang="zh-CN" altLang="en-US"/>
          </a:p>
        </p:txBody>
      </p:sp>
    </p:spTree>
    <p:extLst>
      <p:ext uri="{BB962C8B-B14F-4D97-AF65-F5344CB8AC3E}">
        <p14:creationId xmlns:p14="http://schemas.microsoft.com/office/powerpoint/2010/main" val="184275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117B-7410-F6DC-BC03-CAC2DC0028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FDF8B9-2265-A22F-1677-08F44EBC84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D41B1D-B1E8-FE81-B8D6-A2A8C943139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5148891-EE52-E31A-FCFF-670D7AE16AD5}"/>
              </a:ext>
            </a:extLst>
          </p:cNvPr>
          <p:cNvSpPr>
            <a:spLocks noGrp="1"/>
          </p:cNvSpPr>
          <p:nvPr>
            <p:ph type="sldNum" sz="quarter" idx="5"/>
          </p:nvPr>
        </p:nvSpPr>
        <p:spPr/>
        <p:txBody>
          <a:bodyPr/>
          <a:lstStyle/>
          <a:p>
            <a:fld id="{082CDE63-D6C1-4442-B6A4-1B30120525E4}" type="slidenum">
              <a:rPr lang="zh-CN" altLang="en-US" smtClean="0"/>
              <a:t>63</a:t>
            </a:fld>
            <a:endParaRPr lang="zh-CN" altLang="en-US"/>
          </a:p>
        </p:txBody>
      </p:sp>
    </p:spTree>
    <p:extLst>
      <p:ext uri="{BB962C8B-B14F-4D97-AF65-F5344CB8AC3E}">
        <p14:creationId xmlns:p14="http://schemas.microsoft.com/office/powerpoint/2010/main" val="2558154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AD707-D16B-A66B-FD3E-E4FDB995F5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6572B6-29B9-FD8E-FAAF-26FEFD8AE6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F9A731-567A-DC8C-FF4B-1A1723F3D25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3FE35F-8098-9E5C-717C-3B85B194BEAB}"/>
              </a:ext>
            </a:extLst>
          </p:cNvPr>
          <p:cNvSpPr>
            <a:spLocks noGrp="1"/>
          </p:cNvSpPr>
          <p:nvPr>
            <p:ph type="sldNum" sz="quarter" idx="5"/>
          </p:nvPr>
        </p:nvSpPr>
        <p:spPr/>
        <p:txBody>
          <a:bodyPr/>
          <a:lstStyle/>
          <a:p>
            <a:fld id="{082CDE63-D6C1-4442-B6A4-1B30120525E4}" type="slidenum">
              <a:rPr lang="zh-CN" altLang="en-US" smtClean="0"/>
              <a:t>64</a:t>
            </a:fld>
            <a:endParaRPr lang="zh-CN" altLang="en-US"/>
          </a:p>
        </p:txBody>
      </p:sp>
    </p:spTree>
    <p:extLst>
      <p:ext uri="{BB962C8B-B14F-4D97-AF65-F5344CB8AC3E}">
        <p14:creationId xmlns:p14="http://schemas.microsoft.com/office/powerpoint/2010/main" val="851153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674D9-5FCB-5C72-37E0-337581BB1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F89F68-21DC-FD28-E0E3-CFF96B52B3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B2B031-2EEB-F16A-7338-52B979402E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8C4747-26E4-757D-DACC-DD3A5486040D}"/>
              </a:ext>
            </a:extLst>
          </p:cNvPr>
          <p:cNvSpPr>
            <a:spLocks noGrp="1"/>
          </p:cNvSpPr>
          <p:nvPr>
            <p:ph type="sldNum" sz="quarter" idx="5"/>
          </p:nvPr>
        </p:nvSpPr>
        <p:spPr/>
        <p:txBody>
          <a:bodyPr/>
          <a:lstStyle/>
          <a:p>
            <a:fld id="{082CDE63-D6C1-4442-B6A4-1B30120525E4}" type="slidenum">
              <a:rPr lang="zh-CN" altLang="en-US" smtClean="0"/>
              <a:t>65</a:t>
            </a:fld>
            <a:endParaRPr lang="zh-CN" altLang="en-US"/>
          </a:p>
        </p:txBody>
      </p:sp>
    </p:spTree>
    <p:extLst>
      <p:ext uri="{BB962C8B-B14F-4D97-AF65-F5344CB8AC3E}">
        <p14:creationId xmlns:p14="http://schemas.microsoft.com/office/powerpoint/2010/main" val="155913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21</a:t>
            </a:fld>
            <a:endParaRPr lang="zh-CN" altLang="en-US"/>
          </a:p>
        </p:txBody>
      </p:sp>
    </p:spTree>
    <p:extLst>
      <p:ext uri="{BB962C8B-B14F-4D97-AF65-F5344CB8AC3E}">
        <p14:creationId xmlns:p14="http://schemas.microsoft.com/office/powerpoint/2010/main" val="3600416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D96FB-1339-3C23-0213-428BAD3CA2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71606A-4FD7-43E2-7398-6A18A61ECA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6E9697-6BB1-A701-9956-CC0F42FD08A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B8AE4C0-55FA-F3D3-6018-80F40DA852D0}"/>
              </a:ext>
            </a:extLst>
          </p:cNvPr>
          <p:cNvSpPr>
            <a:spLocks noGrp="1"/>
          </p:cNvSpPr>
          <p:nvPr>
            <p:ph type="sldNum" sz="quarter" idx="5"/>
          </p:nvPr>
        </p:nvSpPr>
        <p:spPr/>
        <p:txBody>
          <a:bodyPr/>
          <a:lstStyle/>
          <a:p>
            <a:fld id="{082CDE63-D6C1-4442-B6A4-1B30120525E4}" type="slidenum">
              <a:rPr lang="zh-CN" altLang="en-US" smtClean="0"/>
              <a:t>66</a:t>
            </a:fld>
            <a:endParaRPr lang="zh-CN" altLang="en-US"/>
          </a:p>
        </p:txBody>
      </p:sp>
    </p:spTree>
    <p:extLst>
      <p:ext uri="{BB962C8B-B14F-4D97-AF65-F5344CB8AC3E}">
        <p14:creationId xmlns:p14="http://schemas.microsoft.com/office/powerpoint/2010/main" val="1819955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C45F9-1C7C-460C-20A5-24FB3C822F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680908-4A93-5B7D-8C8B-F55C6763DE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850E94-B399-B351-FD0C-D0D1306A49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526C22-C963-9EAE-1BE2-FBB99B04B01D}"/>
              </a:ext>
            </a:extLst>
          </p:cNvPr>
          <p:cNvSpPr>
            <a:spLocks noGrp="1"/>
          </p:cNvSpPr>
          <p:nvPr>
            <p:ph type="sldNum" sz="quarter" idx="5"/>
          </p:nvPr>
        </p:nvSpPr>
        <p:spPr/>
        <p:txBody>
          <a:bodyPr/>
          <a:lstStyle/>
          <a:p>
            <a:fld id="{082CDE63-D6C1-4442-B6A4-1B30120525E4}" type="slidenum">
              <a:rPr lang="zh-CN" altLang="en-US" smtClean="0"/>
              <a:t>67</a:t>
            </a:fld>
            <a:endParaRPr lang="zh-CN" altLang="en-US"/>
          </a:p>
        </p:txBody>
      </p:sp>
    </p:spTree>
    <p:extLst>
      <p:ext uri="{BB962C8B-B14F-4D97-AF65-F5344CB8AC3E}">
        <p14:creationId xmlns:p14="http://schemas.microsoft.com/office/powerpoint/2010/main" val="3523410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4930E-011E-22A8-A85A-4AE2042505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087A34-BD25-D9EB-C4F7-3B09D77196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409FFB-337B-5BEA-D261-FCED634979F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E429D5B-F2C3-5130-8D8D-1C4F0119345D}"/>
              </a:ext>
            </a:extLst>
          </p:cNvPr>
          <p:cNvSpPr>
            <a:spLocks noGrp="1"/>
          </p:cNvSpPr>
          <p:nvPr>
            <p:ph type="sldNum" sz="quarter" idx="5"/>
          </p:nvPr>
        </p:nvSpPr>
        <p:spPr/>
        <p:txBody>
          <a:bodyPr/>
          <a:lstStyle/>
          <a:p>
            <a:fld id="{082CDE63-D6C1-4442-B6A4-1B30120525E4}" type="slidenum">
              <a:rPr lang="zh-CN" altLang="en-US" smtClean="0"/>
              <a:t>68</a:t>
            </a:fld>
            <a:endParaRPr lang="zh-CN" altLang="en-US"/>
          </a:p>
        </p:txBody>
      </p:sp>
    </p:spTree>
    <p:extLst>
      <p:ext uri="{BB962C8B-B14F-4D97-AF65-F5344CB8AC3E}">
        <p14:creationId xmlns:p14="http://schemas.microsoft.com/office/powerpoint/2010/main" val="1514654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9661-F851-CB27-72E0-03081815E7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1B9476-0E90-CC3D-20F8-BFC4ADD2EC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17F449-FFC0-9534-6941-18EA23D7C8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0F0A1C-F412-5EAA-93A5-AB1E86AD89EF}"/>
              </a:ext>
            </a:extLst>
          </p:cNvPr>
          <p:cNvSpPr>
            <a:spLocks noGrp="1"/>
          </p:cNvSpPr>
          <p:nvPr>
            <p:ph type="sldNum" sz="quarter" idx="5"/>
          </p:nvPr>
        </p:nvSpPr>
        <p:spPr/>
        <p:txBody>
          <a:bodyPr/>
          <a:lstStyle/>
          <a:p>
            <a:fld id="{082CDE63-D6C1-4442-B6A4-1B30120525E4}" type="slidenum">
              <a:rPr lang="zh-CN" altLang="en-US" smtClean="0"/>
              <a:t>69</a:t>
            </a:fld>
            <a:endParaRPr lang="zh-CN" altLang="en-US"/>
          </a:p>
        </p:txBody>
      </p:sp>
    </p:spTree>
    <p:extLst>
      <p:ext uri="{BB962C8B-B14F-4D97-AF65-F5344CB8AC3E}">
        <p14:creationId xmlns:p14="http://schemas.microsoft.com/office/powerpoint/2010/main" val="3559250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92FC0-E7FB-20FB-851F-8EE5531EFE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CEDCC8-F7DC-F200-D858-A7243E774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9B0653-CCAF-41CD-8AD5-F61C93370DA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3EB0DF2-42F5-FAEA-7791-CC080C5D484F}"/>
              </a:ext>
            </a:extLst>
          </p:cNvPr>
          <p:cNvSpPr>
            <a:spLocks noGrp="1"/>
          </p:cNvSpPr>
          <p:nvPr>
            <p:ph type="sldNum" sz="quarter" idx="5"/>
          </p:nvPr>
        </p:nvSpPr>
        <p:spPr/>
        <p:txBody>
          <a:bodyPr/>
          <a:lstStyle/>
          <a:p>
            <a:fld id="{082CDE63-D6C1-4442-B6A4-1B30120525E4}" type="slidenum">
              <a:rPr lang="zh-CN" altLang="en-US" smtClean="0"/>
              <a:t>70</a:t>
            </a:fld>
            <a:endParaRPr lang="zh-CN" altLang="en-US"/>
          </a:p>
        </p:txBody>
      </p:sp>
    </p:spTree>
    <p:extLst>
      <p:ext uri="{BB962C8B-B14F-4D97-AF65-F5344CB8AC3E}">
        <p14:creationId xmlns:p14="http://schemas.microsoft.com/office/powerpoint/2010/main" val="408687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BF877-1D85-AC10-89A6-972885E803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34A876-A3A9-EF31-CB01-EFE94553FE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BEDE0C-7C52-84B8-BC87-2ABE9C994F9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6A74D1-31B9-8EAA-E02B-54056C858487}"/>
              </a:ext>
            </a:extLst>
          </p:cNvPr>
          <p:cNvSpPr>
            <a:spLocks noGrp="1"/>
          </p:cNvSpPr>
          <p:nvPr>
            <p:ph type="sldNum" sz="quarter" idx="5"/>
          </p:nvPr>
        </p:nvSpPr>
        <p:spPr/>
        <p:txBody>
          <a:bodyPr/>
          <a:lstStyle/>
          <a:p>
            <a:fld id="{082CDE63-D6C1-4442-B6A4-1B30120525E4}" type="slidenum">
              <a:rPr lang="zh-CN" altLang="en-US" smtClean="0"/>
              <a:t>71</a:t>
            </a:fld>
            <a:endParaRPr lang="zh-CN" altLang="en-US"/>
          </a:p>
        </p:txBody>
      </p:sp>
    </p:spTree>
    <p:extLst>
      <p:ext uri="{BB962C8B-B14F-4D97-AF65-F5344CB8AC3E}">
        <p14:creationId xmlns:p14="http://schemas.microsoft.com/office/powerpoint/2010/main" val="3006060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4B58F-4E6C-A5EC-5AF4-7BDF6C6554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123EEC-918F-416D-0148-CD0DCB9C4A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8F530E-7B94-E58D-4D0C-FFA5A0B488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1CC6E7-D927-D54A-DE14-0A38D5CF71C1}"/>
              </a:ext>
            </a:extLst>
          </p:cNvPr>
          <p:cNvSpPr>
            <a:spLocks noGrp="1"/>
          </p:cNvSpPr>
          <p:nvPr>
            <p:ph type="sldNum" sz="quarter" idx="5"/>
          </p:nvPr>
        </p:nvSpPr>
        <p:spPr/>
        <p:txBody>
          <a:bodyPr/>
          <a:lstStyle/>
          <a:p>
            <a:fld id="{082CDE63-D6C1-4442-B6A4-1B30120525E4}" type="slidenum">
              <a:rPr lang="zh-CN" altLang="en-US" smtClean="0"/>
              <a:t>72</a:t>
            </a:fld>
            <a:endParaRPr lang="zh-CN" altLang="en-US"/>
          </a:p>
        </p:txBody>
      </p:sp>
    </p:spTree>
    <p:extLst>
      <p:ext uri="{BB962C8B-B14F-4D97-AF65-F5344CB8AC3E}">
        <p14:creationId xmlns:p14="http://schemas.microsoft.com/office/powerpoint/2010/main" val="65963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77</a:t>
            </a:fld>
            <a:endParaRPr lang="zh-CN" altLang="en-US"/>
          </a:p>
        </p:txBody>
      </p:sp>
    </p:spTree>
    <p:extLst>
      <p:ext uri="{BB962C8B-B14F-4D97-AF65-F5344CB8AC3E}">
        <p14:creationId xmlns:p14="http://schemas.microsoft.com/office/powerpoint/2010/main" val="485761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22</a:t>
            </a:fld>
            <a:endParaRPr lang="zh-CN" altLang="en-US"/>
          </a:p>
        </p:txBody>
      </p:sp>
    </p:spTree>
    <p:extLst>
      <p:ext uri="{BB962C8B-B14F-4D97-AF65-F5344CB8AC3E}">
        <p14:creationId xmlns:p14="http://schemas.microsoft.com/office/powerpoint/2010/main" val="326769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23</a:t>
            </a:fld>
            <a:endParaRPr lang="zh-CN" altLang="en-US"/>
          </a:p>
        </p:txBody>
      </p:sp>
    </p:spTree>
    <p:extLst>
      <p:ext uri="{BB962C8B-B14F-4D97-AF65-F5344CB8AC3E}">
        <p14:creationId xmlns:p14="http://schemas.microsoft.com/office/powerpoint/2010/main" val="4209789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24</a:t>
            </a:fld>
            <a:endParaRPr lang="zh-CN" altLang="en-US"/>
          </a:p>
        </p:txBody>
      </p:sp>
    </p:spTree>
    <p:extLst>
      <p:ext uri="{BB962C8B-B14F-4D97-AF65-F5344CB8AC3E}">
        <p14:creationId xmlns:p14="http://schemas.microsoft.com/office/powerpoint/2010/main" val="398976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25</a:t>
            </a:fld>
            <a:endParaRPr lang="zh-CN" altLang="en-US"/>
          </a:p>
        </p:txBody>
      </p:sp>
    </p:spTree>
    <p:extLst>
      <p:ext uri="{BB962C8B-B14F-4D97-AF65-F5344CB8AC3E}">
        <p14:creationId xmlns:p14="http://schemas.microsoft.com/office/powerpoint/2010/main" val="2095711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270289" y="6463288"/>
            <a:ext cx="1187450" cy="127295"/>
            <a:chOff x="-260350" y="6426200"/>
            <a:chExt cx="1218293" cy="120945"/>
          </a:xfrm>
        </p:grpSpPr>
        <p:cxnSp>
          <p:nvCxnSpPr>
            <p:cNvPr id="18" name="直接连接符 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p:cNvGrpSpPr/>
          <p:nvPr userDrawn="1"/>
        </p:nvGrpSpPr>
        <p:grpSpPr>
          <a:xfrm>
            <a:off x="2959034" y="6463288"/>
            <a:ext cx="9327596" cy="127295"/>
            <a:chOff x="2959034" y="6463288"/>
            <a:chExt cx="9327596" cy="127295"/>
          </a:xfrm>
        </p:grpSpPr>
        <p:grpSp>
          <p:nvGrpSpPr>
            <p:cNvPr id="34" name="组合 33"/>
            <p:cNvGrpSpPr/>
            <p:nvPr/>
          </p:nvGrpSpPr>
          <p:grpSpPr>
            <a:xfrm>
              <a:off x="2959034" y="6463288"/>
              <a:ext cx="1187450" cy="127295"/>
              <a:chOff x="-260350" y="6426200"/>
              <a:chExt cx="1218293" cy="120945"/>
            </a:xfrm>
          </p:grpSpPr>
          <p:cxnSp>
            <p:nvCxnSpPr>
              <p:cNvPr id="140" name="直接连接符 13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4121912" y="6463288"/>
              <a:ext cx="1187450" cy="127295"/>
              <a:chOff x="-260350" y="6426200"/>
              <a:chExt cx="1218293" cy="120945"/>
            </a:xfrm>
          </p:grpSpPr>
          <p:cxnSp>
            <p:nvCxnSpPr>
              <p:cNvPr id="126" name="直接连接符 12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5284790" y="6463288"/>
              <a:ext cx="1187450" cy="127295"/>
              <a:chOff x="-260350" y="6426200"/>
              <a:chExt cx="1218293" cy="120945"/>
            </a:xfrm>
          </p:grpSpPr>
          <p:cxnSp>
            <p:nvCxnSpPr>
              <p:cNvPr id="112" name="直接连接符 11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6447668" y="6463288"/>
              <a:ext cx="1187450" cy="127295"/>
              <a:chOff x="-260350" y="6426200"/>
              <a:chExt cx="1218293" cy="120945"/>
            </a:xfrm>
          </p:grpSpPr>
          <p:cxnSp>
            <p:nvCxnSpPr>
              <p:cNvPr id="98" name="直接连接符 9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7610546" y="6463288"/>
              <a:ext cx="1187450" cy="127295"/>
              <a:chOff x="-260350" y="6426200"/>
              <a:chExt cx="1218293" cy="120945"/>
            </a:xfrm>
          </p:grpSpPr>
          <p:cxnSp>
            <p:nvCxnSpPr>
              <p:cNvPr id="84" name="直接连接符 8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8773424" y="6463288"/>
              <a:ext cx="1187450" cy="127295"/>
              <a:chOff x="-260350" y="6426200"/>
              <a:chExt cx="1218293" cy="120945"/>
            </a:xfrm>
          </p:grpSpPr>
          <p:cxnSp>
            <p:nvCxnSpPr>
              <p:cNvPr id="70" name="直接连接符 6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p:cNvGrpSpPr/>
            <p:nvPr/>
          </p:nvGrpSpPr>
          <p:grpSpPr>
            <a:xfrm>
              <a:off x="9936302" y="6463288"/>
              <a:ext cx="1187450" cy="127295"/>
              <a:chOff x="-260350" y="6426200"/>
              <a:chExt cx="1218293" cy="120945"/>
            </a:xfrm>
          </p:grpSpPr>
          <p:cxnSp>
            <p:nvCxnSpPr>
              <p:cNvPr id="56" name="直接连接符 5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11099180" y="6463288"/>
              <a:ext cx="1187450" cy="127295"/>
              <a:chOff x="-260350" y="6426200"/>
              <a:chExt cx="1218293" cy="120945"/>
            </a:xfrm>
          </p:grpSpPr>
          <p:cxnSp>
            <p:nvCxnSpPr>
              <p:cNvPr id="42" name="直接连接符 4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270289" y="6463288"/>
            <a:ext cx="1187450" cy="127295"/>
            <a:chOff x="-260350" y="6426200"/>
            <a:chExt cx="1218293" cy="120945"/>
          </a:xfrm>
        </p:grpSpPr>
        <p:cxnSp>
          <p:nvCxnSpPr>
            <p:cNvPr id="18" name="直接连接符 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p:cNvGrpSpPr/>
          <p:nvPr userDrawn="1"/>
        </p:nvGrpSpPr>
        <p:grpSpPr>
          <a:xfrm>
            <a:off x="2959034" y="6463288"/>
            <a:ext cx="9327596" cy="127295"/>
            <a:chOff x="2959034" y="6463288"/>
            <a:chExt cx="9327596" cy="127295"/>
          </a:xfrm>
        </p:grpSpPr>
        <p:grpSp>
          <p:nvGrpSpPr>
            <p:cNvPr id="34" name="组合 33"/>
            <p:cNvGrpSpPr/>
            <p:nvPr/>
          </p:nvGrpSpPr>
          <p:grpSpPr>
            <a:xfrm>
              <a:off x="2959034" y="6463288"/>
              <a:ext cx="1187450" cy="127295"/>
              <a:chOff x="-260350" y="6426200"/>
              <a:chExt cx="1218293" cy="120945"/>
            </a:xfrm>
          </p:grpSpPr>
          <p:cxnSp>
            <p:nvCxnSpPr>
              <p:cNvPr id="140" name="直接连接符 13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4121912" y="6463288"/>
              <a:ext cx="1187450" cy="127295"/>
              <a:chOff x="-260350" y="6426200"/>
              <a:chExt cx="1218293" cy="120945"/>
            </a:xfrm>
          </p:grpSpPr>
          <p:cxnSp>
            <p:nvCxnSpPr>
              <p:cNvPr id="126" name="直接连接符 12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5284790" y="6463288"/>
              <a:ext cx="1187450" cy="127295"/>
              <a:chOff x="-260350" y="6426200"/>
              <a:chExt cx="1218293" cy="120945"/>
            </a:xfrm>
          </p:grpSpPr>
          <p:cxnSp>
            <p:nvCxnSpPr>
              <p:cNvPr id="112" name="直接连接符 11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6447668" y="6463288"/>
              <a:ext cx="1187450" cy="127295"/>
              <a:chOff x="-260350" y="6426200"/>
              <a:chExt cx="1218293" cy="120945"/>
            </a:xfrm>
          </p:grpSpPr>
          <p:cxnSp>
            <p:nvCxnSpPr>
              <p:cNvPr id="98" name="直接连接符 9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7610546" y="6463288"/>
              <a:ext cx="1187450" cy="127295"/>
              <a:chOff x="-260350" y="6426200"/>
              <a:chExt cx="1218293" cy="120945"/>
            </a:xfrm>
          </p:grpSpPr>
          <p:cxnSp>
            <p:nvCxnSpPr>
              <p:cNvPr id="84" name="直接连接符 8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8773424" y="6463288"/>
              <a:ext cx="1187450" cy="127295"/>
              <a:chOff x="-260350" y="6426200"/>
              <a:chExt cx="1218293" cy="120945"/>
            </a:xfrm>
          </p:grpSpPr>
          <p:cxnSp>
            <p:nvCxnSpPr>
              <p:cNvPr id="70" name="直接连接符 6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p:cNvGrpSpPr/>
            <p:nvPr/>
          </p:nvGrpSpPr>
          <p:grpSpPr>
            <a:xfrm>
              <a:off x="9936302" y="6463288"/>
              <a:ext cx="1187450" cy="127295"/>
              <a:chOff x="-260350" y="6426200"/>
              <a:chExt cx="1218293" cy="120945"/>
            </a:xfrm>
          </p:grpSpPr>
          <p:cxnSp>
            <p:nvCxnSpPr>
              <p:cNvPr id="56" name="直接连接符 5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11099180" y="6463288"/>
              <a:ext cx="1187450" cy="127295"/>
              <a:chOff x="-260350" y="6426200"/>
              <a:chExt cx="1218293" cy="120945"/>
            </a:xfrm>
          </p:grpSpPr>
          <p:cxnSp>
            <p:nvCxnSpPr>
              <p:cNvPr id="42" name="直接连接符 4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p:cNvGrpSpPr/>
          <p:nvPr userDrawn="1"/>
        </p:nvGrpSpPr>
        <p:grpSpPr>
          <a:xfrm>
            <a:off x="-270289" y="6463288"/>
            <a:ext cx="1187450" cy="127295"/>
            <a:chOff x="-260350" y="6426200"/>
            <a:chExt cx="1218293" cy="120945"/>
          </a:xfrm>
        </p:grpSpPr>
        <p:cxnSp>
          <p:nvCxnSpPr>
            <p:cNvPr id="164" name="直接连接符 16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p:cNvGrpSpPr/>
          <p:nvPr userDrawn="1"/>
        </p:nvGrpSpPr>
        <p:grpSpPr>
          <a:xfrm>
            <a:off x="2959034" y="6463288"/>
            <a:ext cx="9327596" cy="127295"/>
            <a:chOff x="2959034" y="6463288"/>
            <a:chExt cx="9327596" cy="127295"/>
          </a:xfrm>
        </p:grpSpPr>
        <p:grpSp>
          <p:nvGrpSpPr>
            <p:cNvPr id="180" name="组合 179"/>
            <p:cNvGrpSpPr/>
            <p:nvPr/>
          </p:nvGrpSpPr>
          <p:grpSpPr>
            <a:xfrm>
              <a:off x="2959034" y="6463288"/>
              <a:ext cx="1187450" cy="127295"/>
              <a:chOff x="-260350" y="6426200"/>
              <a:chExt cx="1218293" cy="120945"/>
            </a:xfrm>
          </p:grpSpPr>
          <p:cxnSp>
            <p:nvCxnSpPr>
              <p:cNvPr id="286" name="直接连接符 28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p:cNvGrpSpPr/>
            <p:nvPr/>
          </p:nvGrpSpPr>
          <p:grpSpPr>
            <a:xfrm>
              <a:off x="4121912" y="6463288"/>
              <a:ext cx="1187450" cy="127295"/>
              <a:chOff x="-260350" y="6426200"/>
              <a:chExt cx="1218293" cy="120945"/>
            </a:xfrm>
          </p:grpSpPr>
          <p:cxnSp>
            <p:nvCxnSpPr>
              <p:cNvPr id="272" name="直接连接符 27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p:cNvGrpSpPr/>
            <p:nvPr/>
          </p:nvGrpSpPr>
          <p:grpSpPr>
            <a:xfrm>
              <a:off x="5284790" y="6463288"/>
              <a:ext cx="1187450" cy="127295"/>
              <a:chOff x="-260350" y="6426200"/>
              <a:chExt cx="1218293" cy="120945"/>
            </a:xfrm>
          </p:grpSpPr>
          <p:cxnSp>
            <p:nvCxnSpPr>
              <p:cNvPr id="258" name="直接连接符 25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p:cNvGrpSpPr/>
            <p:nvPr/>
          </p:nvGrpSpPr>
          <p:grpSpPr>
            <a:xfrm>
              <a:off x="6447668" y="6463288"/>
              <a:ext cx="1187450" cy="127295"/>
              <a:chOff x="-260350" y="6426200"/>
              <a:chExt cx="1218293" cy="120945"/>
            </a:xfrm>
          </p:grpSpPr>
          <p:cxnSp>
            <p:nvCxnSpPr>
              <p:cNvPr id="244" name="直接连接符 24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p:cNvGrpSpPr/>
            <p:nvPr/>
          </p:nvGrpSpPr>
          <p:grpSpPr>
            <a:xfrm>
              <a:off x="7610546" y="6463288"/>
              <a:ext cx="1187450" cy="127295"/>
              <a:chOff x="-260350" y="6426200"/>
              <a:chExt cx="1218293" cy="120945"/>
            </a:xfrm>
          </p:grpSpPr>
          <p:cxnSp>
            <p:nvCxnSpPr>
              <p:cNvPr id="230" name="直接连接符 2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p:cNvGrpSpPr/>
            <p:nvPr/>
          </p:nvGrpSpPr>
          <p:grpSpPr>
            <a:xfrm>
              <a:off x="8773424" y="6463288"/>
              <a:ext cx="1187450" cy="127295"/>
              <a:chOff x="-260350" y="6426200"/>
              <a:chExt cx="1218293" cy="120945"/>
            </a:xfrm>
          </p:grpSpPr>
          <p:cxnSp>
            <p:nvCxnSpPr>
              <p:cNvPr id="216" name="直接连接符 21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p:cNvGrpSpPr/>
            <p:nvPr/>
          </p:nvGrpSpPr>
          <p:grpSpPr>
            <a:xfrm>
              <a:off x="9936302" y="6463288"/>
              <a:ext cx="1187450" cy="127295"/>
              <a:chOff x="-260350" y="6426200"/>
              <a:chExt cx="1218293" cy="120945"/>
            </a:xfrm>
          </p:grpSpPr>
          <p:cxnSp>
            <p:nvCxnSpPr>
              <p:cNvPr id="202" name="直接连接符 20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11099180" y="6463288"/>
              <a:ext cx="1187450" cy="127295"/>
              <a:chOff x="-260350" y="6426200"/>
              <a:chExt cx="1218293" cy="120945"/>
            </a:xfrm>
          </p:grpSpPr>
          <p:cxnSp>
            <p:nvCxnSpPr>
              <p:cNvPr id="188" name="直接连接符 18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270289" y="6463288"/>
            <a:ext cx="1187450" cy="127295"/>
            <a:chOff x="-260350" y="6426200"/>
            <a:chExt cx="1218293" cy="120945"/>
          </a:xfrm>
        </p:grpSpPr>
        <p:cxnSp>
          <p:nvCxnSpPr>
            <p:cNvPr id="14" name="直接连接符 1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p:cNvGrpSpPr/>
          <p:nvPr userDrawn="1"/>
        </p:nvGrpSpPr>
        <p:grpSpPr>
          <a:xfrm>
            <a:off x="2959034" y="6463288"/>
            <a:ext cx="1187450" cy="127295"/>
            <a:chOff x="-260350" y="6426200"/>
            <a:chExt cx="1218293" cy="120945"/>
          </a:xfrm>
        </p:grpSpPr>
        <p:cxnSp>
          <p:nvCxnSpPr>
            <p:cNvPr id="30" name="直接连接符 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p:cNvGrpSpPr/>
          <p:nvPr userDrawn="1"/>
        </p:nvGrpSpPr>
        <p:grpSpPr>
          <a:xfrm>
            <a:off x="4121912" y="6463288"/>
            <a:ext cx="1187450" cy="127295"/>
            <a:chOff x="-260350" y="6426200"/>
            <a:chExt cx="1218293" cy="120945"/>
          </a:xfrm>
        </p:grpSpPr>
        <p:cxnSp>
          <p:nvCxnSpPr>
            <p:cNvPr id="45" name="直接连接符 4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p:cNvGrpSpPr/>
          <p:nvPr userDrawn="1"/>
        </p:nvGrpSpPr>
        <p:grpSpPr>
          <a:xfrm>
            <a:off x="5284790" y="6463288"/>
            <a:ext cx="1187450" cy="127295"/>
            <a:chOff x="-260350" y="6426200"/>
            <a:chExt cx="1218293" cy="120945"/>
          </a:xfrm>
        </p:grpSpPr>
        <p:cxnSp>
          <p:nvCxnSpPr>
            <p:cNvPr id="60" name="直接连接符 5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p:cNvGrpSpPr/>
          <p:nvPr userDrawn="1"/>
        </p:nvGrpSpPr>
        <p:grpSpPr>
          <a:xfrm>
            <a:off x="6447668" y="6463288"/>
            <a:ext cx="1187450" cy="127295"/>
            <a:chOff x="-260350" y="6426200"/>
            <a:chExt cx="1218293" cy="120945"/>
          </a:xfrm>
        </p:grpSpPr>
        <p:cxnSp>
          <p:nvCxnSpPr>
            <p:cNvPr id="75" name="直接连接符 7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p:cNvGrpSpPr/>
          <p:nvPr userDrawn="1"/>
        </p:nvGrpSpPr>
        <p:grpSpPr>
          <a:xfrm>
            <a:off x="7610546"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p:cNvGrpSpPr/>
          <p:nvPr userDrawn="1"/>
        </p:nvGrpSpPr>
        <p:grpSpPr>
          <a:xfrm>
            <a:off x="8773424" y="6463288"/>
            <a:ext cx="1187450" cy="127295"/>
            <a:chOff x="-260350" y="6426200"/>
            <a:chExt cx="1218293" cy="120945"/>
          </a:xfrm>
        </p:grpSpPr>
        <p:cxnSp>
          <p:nvCxnSpPr>
            <p:cNvPr id="105" name="直接连接符 10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p:cNvGrpSpPr/>
          <p:nvPr userDrawn="1"/>
        </p:nvGrpSpPr>
        <p:grpSpPr>
          <a:xfrm>
            <a:off x="9936302" y="6463288"/>
            <a:ext cx="1187450" cy="127295"/>
            <a:chOff x="-260350" y="6426200"/>
            <a:chExt cx="1218293" cy="120945"/>
          </a:xfrm>
        </p:grpSpPr>
        <p:cxnSp>
          <p:nvCxnSpPr>
            <p:cNvPr id="120" name="直接连接符 11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p:cNvGrpSpPr/>
          <p:nvPr userDrawn="1"/>
        </p:nvGrpSpPr>
        <p:grpSpPr>
          <a:xfrm>
            <a:off x="11099180" y="6463288"/>
            <a:ext cx="1187450" cy="127295"/>
            <a:chOff x="-260350" y="6426200"/>
            <a:chExt cx="1218293" cy="120945"/>
          </a:xfrm>
        </p:grpSpPr>
        <p:cxnSp>
          <p:nvCxnSpPr>
            <p:cNvPr id="135" name="直接连接符 13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270289" y="6463288"/>
            <a:ext cx="1187450" cy="127295"/>
            <a:chOff x="-260350" y="6426200"/>
            <a:chExt cx="1218293" cy="120945"/>
          </a:xfrm>
        </p:grpSpPr>
        <p:cxnSp>
          <p:nvCxnSpPr>
            <p:cNvPr id="15" name="直接连接符 1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p:cNvGrpSpPr/>
          <p:nvPr userDrawn="1"/>
        </p:nvGrpSpPr>
        <p:grpSpPr>
          <a:xfrm>
            <a:off x="2959034" y="6463288"/>
            <a:ext cx="9327596" cy="127295"/>
            <a:chOff x="2959034" y="6463288"/>
            <a:chExt cx="9327596" cy="127295"/>
          </a:xfrm>
        </p:grpSpPr>
        <p:grpSp>
          <p:nvGrpSpPr>
            <p:cNvPr id="31" name="组合 30"/>
            <p:cNvGrpSpPr/>
            <p:nvPr/>
          </p:nvGrpSpPr>
          <p:grpSpPr>
            <a:xfrm>
              <a:off x="2959034" y="6463288"/>
              <a:ext cx="1187450" cy="127295"/>
              <a:chOff x="-260350" y="6426200"/>
              <a:chExt cx="1218293" cy="120945"/>
            </a:xfrm>
          </p:grpSpPr>
          <p:cxnSp>
            <p:nvCxnSpPr>
              <p:cNvPr id="137" name="直接连接符 13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4121912" y="6463288"/>
              <a:ext cx="1187450" cy="127295"/>
              <a:chOff x="-260350" y="6426200"/>
              <a:chExt cx="1218293" cy="120945"/>
            </a:xfrm>
          </p:grpSpPr>
          <p:cxnSp>
            <p:nvCxnSpPr>
              <p:cNvPr id="123" name="直接连接符 12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5284790" y="6463288"/>
              <a:ext cx="1187450" cy="127295"/>
              <a:chOff x="-260350" y="6426200"/>
              <a:chExt cx="1218293" cy="120945"/>
            </a:xfrm>
          </p:grpSpPr>
          <p:cxnSp>
            <p:nvCxnSpPr>
              <p:cNvPr id="109" name="直接连接符 10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p:cNvGrpSpPr/>
            <p:nvPr/>
          </p:nvGrpSpPr>
          <p:grpSpPr>
            <a:xfrm>
              <a:off x="6447668" y="6463288"/>
              <a:ext cx="1187450" cy="127295"/>
              <a:chOff x="-260350" y="6426200"/>
              <a:chExt cx="1218293" cy="120945"/>
            </a:xfrm>
          </p:grpSpPr>
          <p:cxnSp>
            <p:nvCxnSpPr>
              <p:cNvPr id="95" name="直接连接符 9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7610546" y="6463288"/>
              <a:ext cx="1187450" cy="127295"/>
              <a:chOff x="-260350" y="6426200"/>
              <a:chExt cx="1218293" cy="120945"/>
            </a:xfrm>
          </p:grpSpPr>
          <p:cxnSp>
            <p:nvCxnSpPr>
              <p:cNvPr id="81" name="直接连接符 80"/>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8773424" y="6463288"/>
              <a:ext cx="1187450" cy="127295"/>
              <a:chOff x="-260350" y="6426200"/>
              <a:chExt cx="1218293" cy="120945"/>
            </a:xfrm>
          </p:grpSpPr>
          <p:cxnSp>
            <p:nvCxnSpPr>
              <p:cNvPr id="67" name="直接连接符 6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9936302" y="6463288"/>
              <a:ext cx="1187450" cy="127295"/>
              <a:chOff x="-260350" y="6426200"/>
              <a:chExt cx="1218293" cy="120945"/>
            </a:xfrm>
          </p:grpSpPr>
          <p:cxnSp>
            <p:nvCxnSpPr>
              <p:cNvPr id="53" name="直接连接符 5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11099180" y="6463288"/>
              <a:ext cx="1187450" cy="127295"/>
              <a:chOff x="-260350" y="6426200"/>
              <a:chExt cx="1218293" cy="120945"/>
            </a:xfrm>
          </p:grpSpPr>
          <p:cxnSp>
            <p:nvCxnSpPr>
              <p:cNvPr id="39" name="直接连接符 3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p:cNvGrpSpPr/>
          <p:nvPr userDrawn="1"/>
        </p:nvGrpSpPr>
        <p:grpSpPr>
          <a:xfrm>
            <a:off x="-270289" y="6463288"/>
            <a:ext cx="1187450" cy="127295"/>
            <a:chOff x="-260350" y="6426200"/>
            <a:chExt cx="1218293" cy="120945"/>
          </a:xfrm>
        </p:grpSpPr>
        <p:cxnSp>
          <p:nvCxnSpPr>
            <p:cNvPr id="10" name="直接连接符 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p:cNvGrpSpPr/>
          <p:nvPr userDrawn="1"/>
        </p:nvGrpSpPr>
        <p:grpSpPr>
          <a:xfrm>
            <a:off x="2959034" y="6463288"/>
            <a:ext cx="9327596" cy="127295"/>
            <a:chOff x="2959034" y="6463288"/>
            <a:chExt cx="9327596" cy="127295"/>
          </a:xfrm>
        </p:grpSpPr>
        <p:grpSp>
          <p:nvGrpSpPr>
            <p:cNvPr id="26" name="组合 25"/>
            <p:cNvGrpSpPr/>
            <p:nvPr/>
          </p:nvGrpSpPr>
          <p:grpSpPr>
            <a:xfrm>
              <a:off x="2959034" y="6463288"/>
              <a:ext cx="1187450" cy="127295"/>
              <a:chOff x="-260350" y="6426200"/>
              <a:chExt cx="1218293" cy="120945"/>
            </a:xfrm>
          </p:grpSpPr>
          <p:cxnSp>
            <p:nvCxnSpPr>
              <p:cNvPr id="132" name="直接连接符 13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4121912" y="6463288"/>
              <a:ext cx="1187450" cy="127295"/>
              <a:chOff x="-260350" y="6426200"/>
              <a:chExt cx="1218293" cy="120945"/>
            </a:xfrm>
          </p:grpSpPr>
          <p:cxnSp>
            <p:nvCxnSpPr>
              <p:cNvPr id="118" name="直接连接符 1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5284790" y="6463288"/>
              <a:ext cx="1187450" cy="127295"/>
              <a:chOff x="-260350" y="6426200"/>
              <a:chExt cx="1218293" cy="120945"/>
            </a:xfrm>
          </p:grpSpPr>
          <p:cxnSp>
            <p:nvCxnSpPr>
              <p:cNvPr id="104" name="直接连接符 10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p:cNvGrpSpPr/>
            <p:nvPr/>
          </p:nvGrpSpPr>
          <p:grpSpPr>
            <a:xfrm>
              <a:off x="6447668"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7610546" y="6463288"/>
              <a:ext cx="1187450" cy="127295"/>
              <a:chOff x="-260350" y="6426200"/>
              <a:chExt cx="1218293" cy="120945"/>
            </a:xfrm>
          </p:grpSpPr>
          <p:cxnSp>
            <p:nvCxnSpPr>
              <p:cNvPr id="76" name="直接连接符 7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8773424" y="6463288"/>
              <a:ext cx="1187450" cy="127295"/>
              <a:chOff x="-260350" y="6426200"/>
              <a:chExt cx="1218293" cy="120945"/>
            </a:xfrm>
          </p:grpSpPr>
          <p:cxnSp>
            <p:nvCxnSpPr>
              <p:cNvPr id="62" name="直接连接符 6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9936302" y="6463288"/>
              <a:ext cx="1187450" cy="127295"/>
              <a:chOff x="-260350" y="6426200"/>
              <a:chExt cx="1218293" cy="120945"/>
            </a:xfrm>
          </p:grpSpPr>
          <p:cxnSp>
            <p:nvCxnSpPr>
              <p:cNvPr id="48" name="直接连接符 4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1099180" y="6463288"/>
              <a:ext cx="1187450" cy="127295"/>
              <a:chOff x="-260350" y="6426200"/>
              <a:chExt cx="1218293" cy="120945"/>
            </a:xfrm>
          </p:grpSpPr>
          <p:cxnSp>
            <p:nvCxnSpPr>
              <p:cNvPr id="34" name="直接连接符 3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p:cNvSpPr>
            <a:spLocks noGrp="1"/>
          </p:cNvSpPr>
          <p:nvPr>
            <p:ph type="body" orient="vert" idx="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p:cNvGrpSpPr/>
          <p:nvPr userDrawn="1"/>
        </p:nvGrpSpPr>
        <p:grpSpPr>
          <a:xfrm>
            <a:off x="-270289" y="6463288"/>
            <a:ext cx="1187450" cy="127295"/>
            <a:chOff x="-260350" y="6426200"/>
            <a:chExt cx="1218293" cy="120945"/>
          </a:xfrm>
        </p:grpSpPr>
        <p:cxnSp>
          <p:nvCxnSpPr>
            <p:cNvPr id="164" name="直接连接符 16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p:cNvGrpSpPr/>
          <p:nvPr userDrawn="1"/>
        </p:nvGrpSpPr>
        <p:grpSpPr>
          <a:xfrm>
            <a:off x="2959034" y="6463288"/>
            <a:ext cx="9327596" cy="127295"/>
            <a:chOff x="2959034" y="6463288"/>
            <a:chExt cx="9327596" cy="127295"/>
          </a:xfrm>
        </p:grpSpPr>
        <p:grpSp>
          <p:nvGrpSpPr>
            <p:cNvPr id="180" name="组合 179"/>
            <p:cNvGrpSpPr/>
            <p:nvPr/>
          </p:nvGrpSpPr>
          <p:grpSpPr>
            <a:xfrm>
              <a:off x="2959034" y="6463288"/>
              <a:ext cx="1187450" cy="127295"/>
              <a:chOff x="-260350" y="6426200"/>
              <a:chExt cx="1218293" cy="120945"/>
            </a:xfrm>
          </p:grpSpPr>
          <p:cxnSp>
            <p:nvCxnSpPr>
              <p:cNvPr id="286" name="直接连接符 28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p:cNvGrpSpPr/>
            <p:nvPr/>
          </p:nvGrpSpPr>
          <p:grpSpPr>
            <a:xfrm>
              <a:off x="4121912" y="6463288"/>
              <a:ext cx="1187450" cy="127295"/>
              <a:chOff x="-260350" y="6426200"/>
              <a:chExt cx="1218293" cy="120945"/>
            </a:xfrm>
          </p:grpSpPr>
          <p:cxnSp>
            <p:nvCxnSpPr>
              <p:cNvPr id="272" name="直接连接符 27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p:cNvGrpSpPr/>
            <p:nvPr/>
          </p:nvGrpSpPr>
          <p:grpSpPr>
            <a:xfrm>
              <a:off x="5284790" y="6463288"/>
              <a:ext cx="1187450" cy="127295"/>
              <a:chOff x="-260350" y="6426200"/>
              <a:chExt cx="1218293" cy="120945"/>
            </a:xfrm>
          </p:grpSpPr>
          <p:cxnSp>
            <p:nvCxnSpPr>
              <p:cNvPr id="258" name="直接连接符 25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p:cNvGrpSpPr/>
            <p:nvPr/>
          </p:nvGrpSpPr>
          <p:grpSpPr>
            <a:xfrm>
              <a:off x="6447668" y="6463288"/>
              <a:ext cx="1187450" cy="127295"/>
              <a:chOff x="-260350" y="6426200"/>
              <a:chExt cx="1218293" cy="120945"/>
            </a:xfrm>
          </p:grpSpPr>
          <p:cxnSp>
            <p:nvCxnSpPr>
              <p:cNvPr id="244" name="直接连接符 24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p:cNvGrpSpPr/>
            <p:nvPr/>
          </p:nvGrpSpPr>
          <p:grpSpPr>
            <a:xfrm>
              <a:off x="7610546" y="6463288"/>
              <a:ext cx="1187450" cy="127295"/>
              <a:chOff x="-260350" y="6426200"/>
              <a:chExt cx="1218293" cy="120945"/>
            </a:xfrm>
          </p:grpSpPr>
          <p:cxnSp>
            <p:nvCxnSpPr>
              <p:cNvPr id="230" name="直接连接符 2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p:cNvGrpSpPr/>
            <p:nvPr/>
          </p:nvGrpSpPr>
          <p:grpSpPr>
            <a:xfrm>
              <a:off x="8773424" y="6463288"/>
              <a:ext cx="1187450" cy="127295"/>
              <a:chOff x="-260350" y="6426200"/>
              <a:chExt cx="1218293" cy="120945"/>
            </a:xfrm>
          </p:grpSpPr>
          <p:cxnSp>
            <p:nvCxnSpPr>
              <p:cNvPr id="216" name="直接连接符 21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p:cNvGrpSpPr/>
            <p:nvPr/>
          </p:nvGrpSpPr>
          <p:grpSpPr>
            <a:xfrm>
              <a:off x="9936302" y="6463288"/>
              <a:ext cx="1187450" cy="127295"/>
              <a:chOff x="-260350" y="6426200"/>
              <a:chExt cx="1218293" cy="120945"/>
            </a:xfrm>
          </p:grpSpPr>
          <p:cxnSp>
            <p:nvCxnSpPr>
              <p:cNvPr id="202" name="直接连接符 20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11099180" y="6463288"/>
              <a:ext cx="1187450" cy="127295"/>
              <a:chOff x="-260350" y="6426200"/>
              <a:chExt cx="1218293" cy="120945"/>
            </a:xfrm>
          </p:grpSpPr>
          <p:cxnSp>
            <p:nvCxnSpPr>
              <p:cNvPr id="188" name="直接连接符 18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270289" y="6463288"/>
            <a:ext cx="1187450" cy="127295"/>
            <a:chOff x="-260350" y="6426200"/>
            <a:chExt cx="1218293" cy="120945"/>
          </a:xfrm>
        </p:grpSpPr>
        <p:cxnSp>
          <p:nvCxnSpPr>
            <p:cNvPr id="14" name="直接连接符 1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p:cNvGrpSpPr/>
          <p:nvPr userDrawn="1"/>
        </p:nvGrpSpPr>
        <p:grpSpPr>
          <a:xfrm>
            <a:off x="2959034" y="6463288"/>
            <a:ext cx="1187450" cy="127295"/>
            <a:chOff x="-260350" y="6426200"/>
            <a:chExt cx="1218293" cy="120945"/>
          </a:xfrm>
        </p:grpSpPr>
        <p:cxnSp>
          <p:nvCxnSpPr>
            <p:cNvPr id="30" name="直接连接符 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p:cNvGrpSpPr/>
          <p:nvPr userDrawn="1"/>
        </p:nvGrpSpPr>
        <p:grpSpPr>
          <a:xfrm>
            <a:off x="4121912" y="6463288"/>
            <a:ext cx="1187450" cy="127295"/>
            <a:chOff x="-260350" y="6426200"/>
            <a:chExt cx="1218293" cy="120945"/>
          </a:xfrm>
        </p:grpSpPr>
        <p:cxnSp>
          <p:nvCxnSpPr>
            <p:cNvPr id="45" name="直接连接符 4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p:cNvGrpSpPr/>
          <p:nvPr userDrawn="1"/>
        </p:nvGrpSpPr>
        <p:grpSpPr>
          <a:xfrm>
            <a:off x="5284790" y="6463288"/>
            <a:ext cx="1187450" cy="127295"/>
            <a:chOff x="-260350" y="6426200"/>
            <a:chExt cx="1218293" cy="120945"/>
          </a:xfrm>
        </p:grpSpPr>
        <p:cxnSp>
          <p:nvCxnSpPr>
            <p:cNvPr id="60" name="直接连接符 5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p:cNvGrpSpPr/>
          <p:nvPr userDrawn="1"/>
        </p:nvGrpSpPr>
        <p:grpSpPr>
          <a:xfrm>
            <a:off x="6447668" y="6463288"/>
            <a:ext cx="1187450" cy="127295"/>
            <a:chOff x="-260350" y="6426200"/>
            <a:chExt cx="1218293" cy="120945"/>
          </a:xfrm>
        </p:grpSpPr>
        <p:cxnSp>
          <p:nvCxnSpPr>
            <p:cNvPr id="75" name="直接连接符 7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p:cNvGrpSpPr/>
          <p:nvPr userDrawn="1"/>
        </p:nvGrpSpPr>
        <p:grpSpPr>
          <a:xfrm>
            <a:off x="7610546"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p:cNvGrpSpPr/>
          <p:nvPr userDrawn="1"/>
        </p:nvGrpSpPr>
        <p:grpSpPr>
          <a:xfrm>
            <a:off x="8773424" y="6463288"/>
            <a:ext cx="1187450" cy="127295"/>
            <a:chOff x="-260350" y="6426200"/>
            <a:chExt cx="1218293" cy="120945"/>
          </a:xfrm>
        </p:grpSpPr>
        <p:cxnSp>
          <p:nvCxnSpPr>
            <p:cNvPr id="105" name="直接连接符 10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p:cNvGrpSpPr/>
          <p:nvPr userDrawn="1"/>
        </p:nvGrpSpPr>
        <p:grpSpPr>
          <a:xfrm>
            <a:off x="9936302" y="6463288"/>
            <a:ext cx="1187450" cy="127295"/>
            <a:chOff x="-260350" y="6426200"/>
            <a:chExt cx="1218293" cy="120945"/>
          </a:xfrm>
        </p:grpSpPr>
        <p:cxnSp>
          <p:nvCxnSpPr>
            <p:cNvPr id="120" name="直接连接符 11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p:cNvGrpSpPr/>
          <p:nvPr userDrawn="1"/>
        </p:nvGrpSpPr>
        <p:grpSpPr>
          <a:xfrm>
            <a:off x="11099180" y="6463288"/>
            <a:ext cx="1187450" cy="127295"/>
            <a:chOff x="-260350" y="6426200"/>
            <a:chExt cx="1218293" cy="120945"/>
          </a:xfrm>
        </p:grpSpPr>
        <p:cxnSp>
          <p:nvCxnSpPr>
            <p:cNvPr id="135" name="直接连接符 13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270289" y="6463288"/>
            <a:ext cx="1187450" cy="127295"/>
            <a:chOff x="-260350" y="6426200"/>
            <a:chExt cx="1218293" cy="120945"/>
          </a:xfrm>
        </p:grpSpPr>
        <p:cxnSp>
          <p:nvCxnSpPr>
            <p:cNvPr id="15" name="直接连接符 1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p:cNvGrpSpPr/>
          <p:nvPr userDrawn="1"/>
        </p:nvGrpSpPr>
        <p:grpSpPr>
          <a:xfrm>
            <a:off x="2959034" y="6463288"/>
            <a:ext cx="9327596" cy="127295"/>
            <a:chOff x="2959034" y="6463288"/>
            <a:chExt cx="9327596" cy="127295"/>
          </a:xfrm>
        </p:grpSpPr>
        <p:grpSp>
          <p:nvGrpSpPr>
            <p:cNvPr id="31" name="组合 30"/>
            <p:cNvGrpSpPr/>
            <p:nvPr/>
          </p:nvGrpSpPr>
          <p:grpSpPr>
            <a:xfrm>
              <a:off x="2959034" y="6463288"/>
              <a:ext cx="1187450" cy="127295"/>
              <a:chOff x="-260350" y="6426200"/>
              <a:chExt cx="1218293" cy="120945"/>
            </a:xfrm>
          </p:grpSpPr>
          <p:cxnSp>
            <p:nvCxnSpPr>
              <p:cNvPr id="137" name="直接连接符 13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4121912" y="6463288"/>
              <a:ext cx="1187450" cy="127295"/>
              <a:chOff x="-260350" y="6426200"/>
              <a:chExt cx="1218293" cy="120945"/>
            </a:xfrm>
          </p:grpSpPr>
          <p:cxnSp>
            <p:nvCxnSpPr>
              <p:cNvPr id="123" name="直接连接符 12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5284790" y="6463288"/>
              <a:ext cx="1187450" cy="127295"/>
              <a:chOff x="-260350" y="6426200"/>
              <a:chExt cx="1218293" cy="120945"/>
            </a:xfrm>
          </p:grpSpPr>
          <p:cxnSp>
            <p:nvCxnSpPr>
              <p:cNvPr id="109" name="直接连接符 10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p:cNvGrpSpPr/>
            <p:nvPr/>
          </p:nvGrpSpPr>
          <p:grpSpPr>
            <a:xfrm>
              <a:off x="6447668" y="6463288"/>
              <a:ext cx="1187450" cy="127295"/>
              <a:chOff x="-260350" y="6426200"/>
              <a:chExt cx="1218293" cy="120945"/>
            </a:xfrm>
          </p:grpSpPr>
          <p:cxnSp>
            <p:nvCxnSpPr>
              <p:cNvPr id="95" name="直接连接符 9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7610546" y="6463288"/>
              <a:ext cx="1187450" cy="127295"/>
              <a:chOff x="-260350" y="6426200"/>
              <a:chExt cx="1218293" cy="120945"/>
            </a:xfrm>
          </p:grpSpPr>
          <p:cxnSp>
            <p:nvCxnSpPr>
              <p:cNvPr id="81" name="直接连接符 80"/>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8773424" y="6463288"/>
              <a:ext cx="1187450" cy="127295"/>
              <a:chOff x="-260350" y="6426200"/>
              <a:chExt cx="1218293" cy="120945"/>
            </a:xfrm>
          </p:grpSpPr>
          <p:cxnSp>
            <p:nvCxnSpPr>
              <p:cNvPr id="67" name="直接连接符 6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9936302" y="6463288"/>
              <a:ext cx="1187450" cy="127295"/>
              <a:chOff x="-260350" y="6426200"/>
              <a:chExt cx="1218293" cy="120945"/>
            </a:xfrm>
          </p:grpSpPr>
          <p:cxnSp>
            <p:nvCxnSpPr>
              <p:cNvPr id="53" name="直接连接符 5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11099180" y="6463288"/>
              <a:ext cx="1187450" cy="127295"/>
              <a:chOff x="-260350" y="6426200"/>
              <a:chExt cx="1218293" cy="120945"/>
            </a:xfrm>
          </p:grpSpPr>
          <p:cxnSp>
            <p:nvCxnSpPr>
              <p:cNvPr id="39" name="直接连接符 3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p:cNvGrpSpPr/>
          <p:nvPr userDrawn="1"/>
        </p:nvGrpSpPr>
        <p:grpSpPr>
          <a:xfrm>
            <a:off x="-270289" y="6463288"/>
            <a:ext cx="1187450" cy="127295"/>
            <a:chOff x="-260350" y="6426200"/>
            <a:chExt cx="1218293" cy="120945"/>
          </a:xfrm>
        </p:grpSpPr>
        <p:cxnSp>
          <p:nvCxnSpPr>
            <p:cNvPr id="10" name="直接连接符 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p:cNvGrpSpPr/>
          <p:nvPr userDrawn="1"/>
        </p:nvGrpSpPr>
        <p:grpSpPr>
          <a:xfrm>
            <a:off x="2959034" y="6463288"/>
            <a:ext cx="9327596" cy="127295"/>
            <a:chOff x="2959034" y="6463288"/>
            <a:chExt cx="9327596" cy="127295"/>
          </a:xfrm>
        </p:grpSpPr>
        <p:grpSp>
          <p:nvGrpSpPr>
            <p:cNvPr id="26" name="组合 25"/>
            <p:cNvGrpSpPr/>
            <p:nvPr/>
          </p:nvGrpSpPr>
          <p:grpSpPr>
            <a:xfrm>
              <a:off x="2959034" y="6463288"/>
              <a:ext cx="1187450" cy="127295"/>
              <a:chOff x="-260350" y="6426200"/>
              <a:chExt cx="1218293" cy="120945"/>
            </a:xfrm>
          </p:grpSpPr>
          <p:cxnSp>
            <p:nvCxnSpPr>
              <p:cNvPr id="132" name="直接连接符 13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4121912" y="6463288"/>
              <a:ext cx="1187450" cy="127295"/>
              <a:chOff x="-260350" y="6426200"/>
              <a:chExt cx="1218293" cy="120945"/>
            </a:xfrm>
          </p:grpSpPr>
          <p:cxnSp>
            <p:nvCxnSpPr>
              <p:cNvPr id="118" name="直接连接符 1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5284790" y="6463288"/>
              <a:ext cx="1187450" cy="127295"/>
              <a:chOff x="-260350" y="6426200"/>
              <a:chExt cx="1218293" cy="120945"/>
            </a:xfrm>
          </p:grpSpPr>
          <p:cxnSp>
            <p:nvCxnSpPr>
              <p:cNvPr id="104" name="直接连接符 10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p:cNvGrpSpPr/>
            <p:nvPr/>
          </p:nvGrpSpPr>
          <p:grpSpPr>
            <a:xfrm>
              <a:off x="6447668"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7610546" y="6463288"/>
              <a:ext cx="1187450" cy="127295"/>
              <a:chOff x="-260350" y="6426200"/>
              <a:chExt cx="1218293" cy="120945"/>
            </a:xfrm>
          </p:grpSpPr>
          <p:cxnSp>
            <p:nvCxnSpPr>
              <p:cNvPr id="76" name="直接连接符 7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8773424" y="6463288"/>
              <a:ext cx="1187450" cy="127295"/>
              <a:chOff x="-260350" y="6426200"/>
              <a:chExt cx="1218293" cy="120945"/>
            </a:xfrm>
          </p:grpSpPr>
          <p:cxnSp>
            <p:nvCxnSpPr>
              <p:cNvPr id="62" name="直接连接符 6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9936302" y="6463288"/>
              <a:ext cx="1187450" cy="127295"/>
              <a:chOff x="-260350" y="6426200"/>
              <a:chExt cx="1218293" cy="120945"/>
            </a:xfrm>
          </p:grpSpPr>
          <p:cxnSp>
            <p:nvCxnSpPr>
              <p:cNvPr id="48" name="直接连接符 4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1099180" y="6463288"/>
              <a:ext cx="1187450" cy="127295"/>
              <a:chOff x="-260350" y="6426200"/>
              <a:chExt cx="1218293" cy="120945"/>
            </a:xfrm>
          </p:grpSpPr>
          <p:cxnSp>
            <p:nvCxnSpPr>
              <p:cNvPr id="34" name="直接连接符 3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p:cNvSpPr>
            <a:spLocks noGrp="1"/>
          </p:cNvSpPr>
          <p:nvPr>
            <p:ph type="body" orient="vert" idx="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2025/6/13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hyperlink" Target="mailto:jclin@xmu.edu.cn"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matthewbarr.co.uk/bartle/"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6.jpg"/><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4.jpeg"/></Relationships>
</file>

<file path=ppt/slides/_rels/slide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62293" y="-1074781"/>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8926" b="5371"/>
          <a:stretch>
            <a:fillRect/>
          </a:stretch>
        </p:blipFill>
        <p:spPr>
          <a:xfrm flipH="1">
            <a:off x="3378598" y="-1"/>
            <a:ext cx="8813402" cy="6858000"/>
          </a:xfrm>
          <a:prstGeom prst="rect">
            <a:avLst/>
          </a:prstGeom>
        </p:spPr>
      </p:pic>
      <p:sp>
        <p:nvSpPr>
          <p:cNvPr id="8" name="任意多边形: 形状 7"/>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1" fmla="*/ 12700 w 8064500"/>
              <a:gd name="connsiteY0-2" fmla="*/ 0 h 6870700"/>
              <a:gd name="connsiteX1-3" fmla="*/ 8064500 w 8064500"/>
              <a:gd name="connsiteY1-4" fmla="*/ 0 h 6870700"/>
              <a:gd name="connsiteX2-5" fmla="*/ 3911600 w 8064500"/>
              <a:gd name="connsiteY2-6" fmla="*/ 6870700 h 6870700"/>
              <a:gd name="connsiteX3-7" fmla="*/ 0 w 8064500"/>
              <a:gd name="connsiteY3-8" fmla="*/ 6870700 h 6870700"/>
              <a:gd name="connsiteX4-9" fmla="*/ 12700 w 8064500"/>
              <a:gd name="connsiteY4-10" fmla="*/ 0 h 6870700"/>
              <a:gd name="connsiteX0-11" fmla="*/ 12700 w 6807200"/>
              <a:gd name="connsiteY0-12" fmla="*/ 0 h 6870700"/>
              <a:gd name="connsiteX1-13" fmla="*/ 6807200 w 6807200"/>
              <a:gd name="connsiteY1-14" fmla="*/ 0 h 6870700"/>
              <a:gd name="connsiteX2-15" fmla="*/ 3911600 w 6807200"/>
              <a:gd name="connsiteY2-16" fmla="*/ 6870700 h 6870700"/>
              <a:gd name="connsiteX3-17" fmla="*/ 0 w 6807200"/>
              <a:gd name="connsiteY3-18" fmla="*/ 6870700 h 6870700"/>
              <a:gd name="connsiteX4-19" fmla="*/ 12700 w 6807200"/>
              <a:gd name="connsiteY4-20" fmla="*/ 0 h 6870700"/>
              <a:gd name="connsiteX0-21" fmla="*/ 12700 w 6807200"/>
              <a:gd name="connsiteY0-22" fmla="*/ 0 h 6870700"/>
              <a:gd name="connsiteX1-23" fmla="*/ 6807200 w 6807200"/>
              <a:gd name="connsiteY1-24" fmla="*/ 0 h 6870700"/>
              <a:gd name="connsiteX2-25" fmla="*/ 3911600 w 6807200"/>
              <a:gd name="connsiteY2-26" fmla="*/ 6870700 h 6870700"/>
              <a:gd name="connsiteX3-27" fmla="*/ 0 w 6807200"/>
              <a:gd name="connsiteY3-28" fmla="*/ 6870700 h 6870700"/>
              <a:gd name="connsiteX4-29" fmla="*/ 12700 w 6807200"/>
              <a:gd name="connsiteY4-30" fmla="*/ 0 h 6870700"/>
              <a:gd name="connsiteX0-31" fmla="*/ 12700 w 6807200"/>
              <a:gd name="connsiteY0-32" fmla="*/ 0 h 6870700"/>
              <a:gd name="connsiteX1-33" fmla="*/ 6807200 w 6807200"/>
              <a:gd name="connsiteY1-34" fmla="*/ 0 h 6870700"/>
              <a:gd name="connsiteX2-35" fmla="*/ 3911600 w 6807200"/>
              <a:gd name="connsiteY2-36" fmla="*/ 6870700 h 6870700"/>
              <a:gd name="connsiteX3-37" fmla="*/ 0 w 6807200"/>
              <a:gd name="connsiteY3-38" fmla="*/ 6870700 h 6870700"/>
              <a:gd name="connsiteX4-39" fmla="*/ 12700 w 6807200"/>
              <a:gd name="connsiteY4-40" fmla="*/ 0 h 6870700"/>
              <a:gd name="connsiteX0-41" fmla="*/ 12700 w 6807200"/>
              <a:gd name="connsiteY0-42" fmla="*/ 0 h 6870700"/>
              <a:gd name="connsiteX1-43" fmla="*/ 6807200 w 6807200"/>
              <a:gd name="connsiteY1-44" fmla="*/ 0 h 6870700"/>
              <a:gd name="connsiteX2-45" fmla="*/ 3911600 w 6807200"/>
              <a:gd name="connsiteY2-46" fmla="*/ 6870700 h 6870700"/>
              <a:gd name="connsiteX3-47" fmla="*/ 0 w 6807200"/>
              <a:gd name="connsiteY3-48" fmla="*/ 6870700 h 6870700"/>
              <a:gd name="connsiteX4-49" fmla="*/ 12700 w 6807200"/>
              <a:gd name="connsiteY4-50" fmla="*/ 0 h 6870700"/>
              <a:gd name="connsiteX0-51" fmla="*/ 12700 w 6807200"/>
              <a:gd name="connsiteY0-52" fmla="*/ 0 h 6870700"/>
              <a:gd name="connsiteX1-53" fmla="*/ 6807200 w 6807200"/>
              <a:gd name="connsiteY1-54" fmla="*/ 0 h 6870700"/>
              <a:gd name="connsiteX2-55" fmla="*/ 3048000 w 6807200"/>
              <a:gd name="connsiteY2-56" fmla="*/ 6870700 h 6870700"/>
              <a:gd name="connsiteX3-57" fmla="*/ 0 w 6807200"/>
              <a:gd name="connsiteY3-58" fmla="*/ 6870700 h 6870700"/>
              <a:gd name="connsiteX4-59" fmla="*/ 12700 w 6807200"/>
              <a:gd name="connsiteY4-60" fmla="*/ 0 h 687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72820" y="3752870"/>
            <a:ext cx="6050007" cy="1881348"/>
            <a:chOff x="572820" y="3752870"/>
            <a:chExt cx="6050007" cy="1881348"/>
          </a:xfrm>
        </p:grpSpPr>
        <p:sp>
          <p:nvSpPr>
            <p:cNvPr id="43" name="文本框 42"/>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线下研讨课</a:t>
              </a:r>
              <a:r>
                <a:rPr lang="en-US" altLang="zh-CN" sz="3200" dirty="0">
                  <a:solidFill>
                    <a:srgbClr val="DD6D21"/>
                  </a:solidFill>
                  <a:latin typeface="微软雅黑" panose="020B0503020204020204" pitchFamily="34" charset="-122"/>
                  <a:ea typeface="微软雅黑" panose="020B0503020204020204" pitchFamily="34" charset="-122"/>
                </a:rPr>
                <a:t>-2</a:t>
              </a:r>
            </a:p>
          </p:txBody>
        </p:sp>
        <p:sp>
          <p:nvSpPr>
            <p:cNvPr id="50" name="矩形: 圆角 49"/>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Tutorial-2</a:t>
              </a:r>
            </a:p>
          </p:txBody>
        </p:sp>
      </p:gr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a:fillRect/>
          </a:stretch>
        </p:blipFill>
        <p:spPr>
          <a:xfrm>
            <a:off x="10027612" y="-12842"/>
            <a:ext cx="2164388" cy="2139179"/>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p:cNvPicPr>
            <a:picLocks noChangeAspect="1"/>
          </p:cNvPicPr>
          <p:nvPr/>
        </p:nvPicPr>
        <p:blipFill>
          <a:blip r:embed="rId10"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从想法到概念</a:t>
            </a:r>
          </a:p>
        </p:txBody>
      </p:sp>
      <p:sp>
        <p:nvSpPr>
          <p:cNvPr id="3" name="竖排文字占位符 2"/>
          <p:cNvSpPr>
            <a:spLocks noGrp="1"/>
          </p:cNvSpPr>
          <p:nvPr>
            <p:ph type="body" orient="vert" idx="1"/>
          </p:nvPr>
        </p:nvSpPr>
        <p:spPr/>
        <p:txBody>
          <a:bodyPr>
            <a:normAutofit/>
          </a:bodyPr>
          <a:lstStyle/>
          <a:p>
            <a:r>
              <a:rPr lang="zh-CN" altLang="en-US" dirty="0"/>
              <a:t>创意说明书</a:t>
            </a:r>
          </a:p>
          <a:p>
            <a:pPr lvl="1"/>
            <a:r>
              <a:rPr lang="zh-CN" altLang="en-US" dirty="0"/>
              <a:t>作品名称</a:t>
            </a:r>
          </a:p>
          <a:p>
            <a:pPr lvl="1"/>
            <a:r>
              <a:rPr lang="zh-CN" altLang="en-US" dirty="0"/>
              <a:t>作品类型</a:t>
            </a:r>
          </a:p>
          <a:p>
            <a:pPr lvl="1"/>
            <a:r>
              <a:rPr lang="zh-CN" altLang="en-US" dirty="0"/>
              <a:t>创意背景</a:t>
            </a:r>
          </a:p>
          <a:p>
            <a:pPr lvl="1"/>
            <a:r>
              <a:rPr lang="zh-CN" altLang="en-US" dirty="0"/>
              <a:t>内容期望</a:t>
            </a:r>
          </a:p>
          <a:p>
            <a:pPr lvl="1"/>
            <a:r>
              <a:rPr lang="zh-CN" altLang="en-US" dirty="0"/>
              <a:t>核心技术</a:t>
            </a: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从想法到概念</a:t>
            </a:r>
          </a:p>
        </p:txBody>
      </p:sp>
      <p:sp>
        <p:nvSpPr>
          <p:cNvPr id="3" name="竖排文字占位符 2"/>
          <p:cNvSpPr>
            <a:spLocks noGrp="1"/>
          </p:cNvSpPr>
          <p:nvPr>
            <p:ph type="body" orient="vert" idx="1"/>
          </p:nvPr>
        </p:nvSpPr>
        <p:spPr/>
        <p:txBody>
          <a:bodyPr>
            <a:normAutofit fontScale="70000" lnSpcReduction="20000"/>
          </a:bodyPr>
          <a:lstStyle/>
          <a:p>
            <a:r>
              <a:rPr lang="zh-CN" altLang="en-US" dirty="0"/>
              <a:t>高级概念表述</a:t>
            </a:r>
          </a:p>
          <a:p>
            <a:pPr lvl="1"/>
            <a:r>
              <a:rPr lang="zh-CN" altLang="en-US" dirty="0"/>
              <a:t>有关游戏内容的两句或者三句话的描述</a:t>
            </a:r>
          </a:p>
          <a:p>
            <a:r>
              <a:rPr lang="zh-CN" altLang="en-US" dirty="0"/>
              <a:t>玩家在游戏中的角色</a:t>
            </a:r>
          </a:p>
          <a:p>
            <a:r>
              <a:rPr lang="zh-CN" altLang="en-US" dirty="0"/>
              <a:t>一种推荐的基本游戏模式</a:t>
            </a:r>
          </a:p>
          <a:p>
            <a:r>
              <a:rPr lang="zh-CN" altLang="en-US" dirty="0"/>
              <a:t>游戏的种类</a:t>
            </a:r>
          </a:p>
          <a:p>
            <a:r>
              <a:rPr lang="zh-CN" altLang="en-US" dirty="0"/>
              <a:t>对游戏目标人群的讨论</a:t>
            </a:r>
          </a:p>
          <a:p>
            <a:r>
              <a:rPr lang="zh-CN" altLang="en-US" dirty="0"/>
              <a:t>可运行机器的名字，以及所需特殊设备细节</a:t>
            </a:r>
          </a:p>
          <a:p>
            <a:r>
              <a:rPr lang="zh-CN" altLang="en-US" dirty="0"/>
              <a:t>采用的许可证</a:t>
            </a:r>
          </a:p>
          <a:p>
            <a:r>
              <a:rPr lang="zh-CN" altLang="en-US" dirty="0"/>
              <a:t>支持的竞争模式</a:t>
            </a:r>
          </a:p>
          <a:p>
            <a:r>
              <a:rPr lang="zh-CN" altLang="en-US" dirty="0"/>
              <a:t>开始、结束；关卡、任务；故事情节大纲</a:t>
            </a:r>
          </a:p>
          <a:p>
            <a:r>
              <a:rPr lang="zh-CN" altLang="en-US" dirty="0"/>
              <a:t>游戏世界的简短描述</a:t>
            </a:r>
          </a:p>
          <a:p>
            <a:r>
              <a:rPr lang="zh-CN" altLang="en-US" dirty="0"/>
              <a:t>附加细节</a:t>
            </a:r>
          </a:p>
          <a:p>
            <a:pPr lvl="1"/>
            <a:r>
              <a:rPr lang="zh-CN" altLang="en-US" dirty="0"/>
              <a:t>游戏潜在的竞争力、独特卖点</a:t>
            </a:r>
            <a:r>
              <a:rPr lang="en-US" altLang="zh-CN" dirty="0"/>
              <a:t>…</a:t>
            </a:r>
          </a:p>
          <a:p>
            <a:endParaRPr lang="en-US" altLang="zh-CN"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从想法到概念</a:t>
            </a:r>
          </a:p>
        </p:txBody>
      </p:sp>
      <p:sp>
        <p:nvSpPr>
          <p:cNvPr id="3" name="竖排文字占位符 2"/>
          <p:cNvSpPr>
            <a:spLocks noGrp="1"/>
          </p:cNvSpPr>
          <p:nvPr>
            <p:ph type="body" orient="vert" idx="1"/>
          </p:nvPr>
        </p:nvSpPr>
        <p:spPr/>
        <p:txBody>
          <a:bodyPr>
            <a:normAutofit/>
          </a:bodyPr>
          <a:lstStyle/>
          <a:p>
            <a:r>
              <a:rPr lang="zh-CN" altLang="en-US" dirty="0"/>
              <a:t>玩家的角色</a:t>
            </a:r>
          </a:p>
          <a:p>
            <a:r>
              <a:rPr lang="zh-CN" altLang="en-US" dirty="0"/>
              <a:t>游戏的类别</a:t>
            </a:r>
          </a:p>
          <a:p>
            <a:r>
              <a:rPr lang="zh-CN" altLang="en-US" dirty="0"/>
              <a:t>定义目标人群</a:t>
            </a:r>
          </a:p>
          <a:p>
            <a:endParaRPr lang="zh-CN" altLang="en-US" dirty="0"/>
          </a:p>
          <a:p>
            <a:endParaRPr lang="en-US"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了解你的玩家</a:t>
            </a:r>
          </a:p>
        </p:txBody>
      </p:sp>
      <p:sp>
        <p:nvSpPr>
          <p:cNvPr id="3" name="竖排文字占位符 2"/>
          <p:cNvSpPr>
            <a:spLocks noGrp="1"/>
          </p:cNvSpPr>
          <p:nvPr>
            <p:ph type="body" orient="vert" idx="1"/>
          </p:nvPr>
        </p:nvSpPr>
        <p:spPr/>
        <p:txBody>
          <a:bodyPr>
            <a:normAutofit/>
          </a:bodyPr>
          <a:lstStyle/>
          <a:p>
            <a:r>
              <a:rPr lang="en-GB" altLang="zh-CN" dirty="0" err="1"/>
              <a:t>VandenBerghe</a:t>
            </a:r>
            <a:r>
              <a:rPr lang="zh-CN" altLang="en-US" dirty="0"/>
              <a:t>的</a:t>
            </a:r>
            <a:r>
              <a:rPr lang="en-US" altLang="zh-CN" dirty="0"/>
              <a:t>5</a:t>
            </a:r>
            <a:r>
              <a:rPr lang="zh-CN" altLang="en-US" dirty="0"/>
              <a:t>种游戏领域</a:t>
            </a:r>
          </a:p>
          <a:p>
            <a:pPr lvl="1"/>
            <a:r>
              <a:rPr lang="zh-CN" altLang="en-US" dirty="0"/>
              <a:t>新奇：与开放式体验密切相关</a:t>
            </a:r>
          </a:p>
          <a:p>
            <a:pPr lvl="1"/>
            <a:r>
              <a:rPr lang="zh-CN" altLang="en-US" dirty="0"/>
              <a:t>挑战：与责任心的特点紧密联系</a:t>
            </a:r>
          </a:p>
          <a:p>
            <a:pPr lvl="1"/>
            <a:r>
              <a:rPr lang="zh-CN" altLang="en-US" dirty="0"/>
              <a:t>刺激：尤其是通过社交活动来实现，与外向性相关</a:t>
            </a:r>
          </a:p>
          <a:p>
            <a:pPr lvl="1"/>
            <a:r>
              <a:rPr lang="zh-CN" altLang="en-US" dirty="0"/>
              <a:t>和谐：社会和谐和关联这一动机与人格特质的亲和性</a:t>
            </a:r>
          </a:p>
          <a:p>
            <a:pPr lvl="1"/>
            <a:r>
              <a:rPr lang="zh-CN" altLang="en-US" dirty="0"/>
              <a:t>威胁：玩家对它的反应可能与你的期望相反</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了解你的玩家</a:t>
            </a:r>
          </a:p>
        </p:txBody>
      </p:sp>
      <p:sp>
        <p:nvSpPr>
          <p:cNvPr id="3" name="竖排文字占位符 2"/>
          <p:cNvSpPr>
            <a:spLocks noGrp="1"/>
          </p:cNvSpPr>
          <p:nvPr>
            <p:ph type="body" orient="vert" idx="1"/>
          </p:nvPr>
        </p:nvSpPr>
        <p:spPr/>
        <p:txBody>
          <a:bodyPr>
            <a:normAutofit/>
          </a:bodyPr>
          <a:lstStyle/>
          <a:p>
            <a:r>
              <a:rPr lang="zh-CN" altLang="en-US" dirty="0"/>
              <a:t>二元思考的危险性</a:t>
            </a:r>
          </a:p>
          <a:p>
            <a:endParaRPr lang="zh-CN" altLang="en-US" dirty="0" err="1"/>
          </a:p>
        </p:txBody>
      </p:sp>
      <p:sp>
        <p:nvSpPr>
          <p:cNvPr id="4" name="任意多边形 7"/>
          <p:cNvSpPr/>
          <p:nvPr/>
        </p:nvSpPr>
        <p:spPr bwMode="auto">
          <a:xfrm>
            <a:off x="4978078" y="2873737"/>
            <a:ext cx="4286250" cy="2432050"/>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i="0" dirty="0"/>
          </a:p>
        </p:txBody>
      </p:sp>
      <p:sp>
        <p:nvSpPr>
          <p:cNvPr id="5" name="任意多边形 8"/>
          <p:cNvSpPr/>
          <p:nvPr/>
        </p:nvSpPr>
        <p:spPr bwMode="auto">
          <a:xfrm>
            <a:off x="4263703" y="2870562"/>
            <a:ext cx="4500562" cy="2432050"/>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i="0" dirty="0"/>
          </a:p>
        </p:txBody>
      </p:sp>
      <p:cxnSp>
        <p:nvCxnSpPr>
          <p:cNvPr id="6" name="直接箭头连接符 7"/>
          <p:cNvCxnSpPr/>
          <p:nvPr/>
        </p:nvCxnSpPr>
        <p:spPr bwMode="auto">
          <a:xfrm rot="5400000" flipH="1" flipV="1">
            <a:off x="2299965" y="3984987"/>
            <a:ext cx="392747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8"/>
          <p:cNvCxnSpPr/>
          <p:nvPr/>
        </p:nvCxnSpPr>
        <p:spPr bwMode="auto">
          <a:xfrm>
            <a:off x="4263703" y="5732824"/>
            <a:ext cx="5214937"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9"/>
          <p:cNvCxnSpPr/>
          <p:nvPr/>
        </p:nvCxnSpPr>
        <p:spPr bwMode="auto">
          <a:xfrm rot="5400000">
            <a:off x="4621684"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0"/>
          <p:cNvCxnSpPr/>
          <p:nvPr/>
        </p:nvCxnSpPr>
        <p:spPr bwMode="auto">
          <a:xfrm rot="5400000">
            <a:off x="5120159"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1"/>
          <p:cNvCxnSpPr/>
          <p:nvPr/>
        </p:nvCxnSpPr>
        <p:spPr bwMode="auto">
          <a:xfrm rot="5400000">
            <a:off x="5621809"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2"/>
          <p:cNvCxnSpPr/>
          <p:nvPr/>
        </p:nvCxnSpPr>
        <p:spPr bwMode="auto">
          <a:xfrm rot="5400000">
            <a:off x="6120284"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3"/>
          <p:cNvCxnSpPr/>
          <p:nvPr/>
        </p:nvCxnSpPr>
        <p:spPr bwMode="auto">
          <a:xfrm rot="5400000">
            <a:off x="6621934"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4"/>
          <p:cNvCxnSpPr/>
          <p:nvPr/>
        </p:nvCxnSpPr>
        <p:spPr bwMode="auto">
          <a:xfrm rot="5400000">
            <a:off x="7120409"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5"/>
          <p:cNvCxnSpPr/>
          <p:nvPr/>
        </p:nvCxnSpPr>
        <p:spPr bwMode="auto">
          <a:xfrm rot="5400000">
            <a:off x="7622059"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6"/>
          <p:cNvCxnSpPr/>
          <p:nvPr/>
        </p:nvCxnSpPr>
        <p:spPr bwMode="auto">
          <a:xfrm rot="5400000">
            <a:off x="8120534"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7"/>
          <p:cNvCxnSpPr/>
          <p:nvPr/>
        </p:nvCxnSpPr>
        <p:spPr bwMode="auto">
          <a:xfrm rot="5400000">
            <a:off x="8622184"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8"/>
          <p:cNvCxnSpPr/>
          <p:nvPr/>
        </p:nvCxnSpPr>
        <p:spPr bwMode="auto">
          <a:xfrm rot="5400000">
            <a:off x="9120659" y="5733618"/>
            <a:ext cx="2857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37"/>
          <p:cNvSpPr txBox="1">
            <a:spLocks noChangeArrowheads="1"/>
          </p:cNvSpPr>
          <p:nvPr/>
        </p:nvSpPr>
        <p:spPr bwMode="auto">
          <a:xfrm>
            <a:off x="4335132" y="2162585"/>
            <a:ext cx="2071604" cy="92344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dirty="0"/>
              <a:t>在一个游戏中选择指定的兴趣指数的被调查者人数</a:t>
            </a:r>
          </a:p>
        </p:txBody>
      </p:sp>
      <p:cxnSp>
        <p:nvCxnSpPr>
          <p:cNvPr id="19" name="直接连接符 20"/>
          <p:cNvCxnSpPr/>
          <p:nvPr/>
        </p:nvCxnSpPr>
        <p:spPr bwMode="auto">
          <a:xfrm>
            <a:off x="7978453" y="2019662"/>
            <a:ext cx="571500" cy="15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1"/>
          <p:cNvCxnSpPr/>
          <p:nvPr/>
        </p:nvCxnSpPr>
        <p:spPr bwMode="auto">
          <a:xfrm>
            <a:off x="7978453" y="2233974"/>
            <a:ext cx="57150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1" name="TextBox 42"/>
          <p:cNvSpPr txBox="1">
            <a:spLocks noChangeArrowheads="1"/>
          </p:cNvSpPr>
          <p:nvPr/>
        </p:nvSpPr>
        <p:spPr bwMode="auto">
          <a:xfrm>
            <a:off x="8692645" y="1805349"/>
            <a:ext cx="1800408" cy="3693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被调查女性数据</a:t>
            </a:r>
          </a:p>
        </p:txBody>
      </p:sp>
      <p:sp>
        <p:nvSpPr>
          <p:cNvPr id="22" name="TextBox 43"/>
          <p:cNvSpPr txBox="1">
            <a:spLocks noChangeArrowheads="1"/>
          </p:cNvSpPr>
          <p:nvPr/>
        </p:nvSpPr>
        <p:spPr bwMode="auto">
          <a:xfrm>
            <a:off x="8692645" y="2078994"/>
            <a:ext cx="1800408" cy="36937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dirty="0"/>
              <a:t>被调查男性数据</a:t>
            </a:r>
          </a:p>
        </p:txBody>
      </p:sp>
      <p:sp>
        <p:nvSpPr>
          <p:cNvPr id="23" name="TextBox 47"/>
          <p:cNvSpPr txBox="1">
            <a:spLocks noChangeArrowheads="1"/>
          </p:cNvSpPr>
          <p:nvPr/>
        </p:nvSpPr>
        <p:spPr bwMode="auto">
          <a:xfrm>
            <a:off x="4620870"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1</a:t>
            </a:r>
            <a:endParaRPr lang="zh-CN" altLang="en-US" sz="1800" i="0"/>
          </a:p>
        </p:txBody>
      </p:sp>
      <p:sp>
        <p:nvSpPr>
          <p:cNvPr id="24" name="TextBox 48"/>
          <p:cNvSpPr txBox="1">
            <a:spLocks noChangeArrowheads="1"/>
          </p:cNvSpPr>
          <p:nvPr/>
        </p:nvSpPr>
        <p:spPr bwMode="auto">
          <a:xfrm>
            <a:off x="4120828"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0</a:t>
            </a:r>
            <a:endParaRPr lang="zh-CN" altLang="en-US" sz="1800" i="0"/>
          </a:p>
        </p:txBody>
      </p:sp>
      <p:sp>
        <p:nvSpPr>
          <p:cNvPr id="25" name="TextBox 49"/>
          <p:cNvSpPr txBox="1">
            <a:spLocks noChangeArrowheads="1"/>
          </p:cNvSpPr>
          <p:nvPr/>
        </p:nvSpPr>
        <p:spPr bwMode="auto">
          <a:xfrm>
            <a:off x="5620955"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3</a:t>
            </a:r>
            <a:endParaRPr lang="zh-CN" altLang="en-US" sz="1800" i="0"/>
          </a:p>
        </p:txBody>
      </p:sp>
      <p:sp>
        <p:nvSpPr>
          <p:cNvPr id="26" name="TextBox 50"/>
          <p:cNvSpPr txBox="1">
            <a:spLocks noChangeArrowheads="1"/>
          </p:cNvSpPr>
          <p:nvPr/>
        </p:nvSpPr>
        <p:spPr bwMode="auto">
          <a:xfrm>
            <a:off x="5120913"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2</a:t>
            </a:r>
            <a:endParaRPr lang="zh-CN" altLang="en-US" sz="1800" i="0"/>
          </a:p>
        </p:txBody>
      </p:sp>
      <p:sp>
        <p:nvSpPr>
          <p:cNvPr id="27" name="TextBox 51"/>
          <p:cNvSpPr txBox="1">
            <a:spLocks noChangeArrowheads="1"/>
          </p:cNvSpPr>
          <p:nvPr/>
        </p:nvSpPr>
        <p:spPr bwMode="auto">
          <a:xfrm>
            <a:off x="6606711"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5</a:t>
            </a:r>
            <a:endParaRPr lang="zh-CN" altLang="en-US" sz="1800" i="0"/>
          </a:p>
        </p:txBody>
      </p:sp>
      <p:sp>
        <p:nvSpPr>
          <p:cNvPr id="28" name="TextBox 52"/>
          <p:cNvSpPr txBox="1">
            <a:spLocks noChangeArrowheads="1"/>
          </p:cNvSpPr>
          <p:nvPr/>
        </p:nvSpPr>
        <p:spPr bwMode="auto">
          <a:xfrm>
            <a:off x="6106669"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4</a:t>
            </a:r>
            <a:endParaRPr lang="zh-CN" altLang="en-US" sz="1800" i="0"/>
          </a:p>
        </p:txBody>
      </p:sp>
      <p:sp>
        <p:nvSpPr>
          <p:cNvPr id="29" name="TextBox 53"/>
          <p:cNvSpPr txBox="1">
            <a:spLocks noChangeArrowheads="1"/>
          </p:cNvSpPr>
          <p:nvPr/>
        </p:nvSpPr>
        <p:spPr bwMode="auto">
          <a:xfrm>
            <a:off x="7621125"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7</a:t>
            </a:r>
            <a:endParaRPr lang="zh-CN" altLang="en-US" sz="1800" i="0"/>
          </a:p>
        </p:txBody>
      </p:sp>
      <p:sp>
        <p:nvSpPr>
          <p:cNvPr id="30" name="TextBox 54"/>
          <p:cNvSpPr txBox="1">
            <a:spLocks noChangeArrowheads="1"/>
          </p:cNvSpPr>
          <p:nvPr/>
        </p:nvSpPr>
        <p:spPr bwMode="auto">
          <a:xfrm>
            <a:off x="7121083"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6</a:t>
            </a:r>
            <a:endParaRPr lang="zh-CN" altLang="en-US" sz="1800" i="0"/>
          </a:p>
        </p:txBody>
      </p:sp>
      <p:sp>
        <p:nvSpPr>
          <p:cNvPr id="31" name="TextBox 55"/>
          <p:cNvSpPr txBox="1">
            <a:spLocks noChangeArrowheads="1"/>
          </p:cNvSpPr>
          <p:nvPr/>
        </p:nvSpPr>
        <p:spPr bwMode="auto">
          <a:xfrm>
            <a:off x="8606881"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9</a:t>
            </a:r>
            <a:endParaRPr lang="zh-CN" altLang="en-US" sz="1800" i="0"/>
          </a:p>
        </p:txBody>
      </p:sp>
      <p:sp>
        <p:nvSpPr>
          <p:cNvPr id="32" name="TextBox 56"/>
          <p:cNvSpPr txBox="1">
            <a:spLocks noChangeArrowheads="1"/>
          </p:cNvSpPr>
          <p:nvPr/>
        </p:nvSpPr>
        <p:spPr bwMode="auto">
          <a:xfrm>
            <a:off x="8106838" y="5877839"/>
            <a:ext cx="31290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8</a:t>
            </a:r>
            <a:endParaRPr lang="zh-CN" altLang="en-US" sz="1800" i="0"/>
          </a:p>
        </p:txBody>
      </p:sp>
      <p:sp>
        <p:nvSpPr>
          <p:cNvPr id="33" name="TextBox 58"/>
          <p:cNvSpPr txBox="1">
            <a:spLocks noChangeArrowheads="1"/>
          </p:cNvSpPr>
          <p:nvPr/>
        </p:nvSpPr>
        <p:spPr bwMode="auto">
          <a:xfrm>
            <a:off x="9062947" y="5877839"/>
            <a:ext cx="441146" cy="3693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1800" i="0"/>
              <a:t>10</a:t>
            </a:r>
            <a:endParaRPr lang="zh-CN" altLang="en-US" sz="1800" i="0"/>
          </a:p>
        </p:txBody>
      </p:sp>
      <p:cxnSp>
        <p:nvCxnSpPr>
          <p:cNvPr id="34" name="直接箭头连接符 35"/>
          <p:cNvCxnSpPr/>
          <p:nvPr/>
        </p:nvCxnSpPr>
        <p:spPr bwMode="auto">
          <a:xfrm rot="10800000">
            <a:off x="7335515" y="2876912"/>
            <a:ext cx="107156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6"/>
          <p:cNvCxnSpPr/>
          <p:nvPr/>
        </p:nvCxnSpPr>
        <p:spPr bwMode="auto">
          <a:xfrm rot="10800000">
            <a:off x="7335515" y="3732574"/>
            <a:ext cx="107156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64"/>
          <p:cNvSpPr txBox="1">
            <a:spLocks noChangeArrowheads="1"/>
          </p:cNvSpPr>
          <p:nvPr/>
        </p:nvSpPr>
        <p:spPr bwMode="auto">
          <a:xfrm>
            <a:off x="8678102" y="2662715"/>
            <a:ext cx="1728974" cy="64641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兴趣指数为</a:t>
            </a:r>
            <a:r>
              <a:rPr lang="en-US" altLang="zh-CN" sz="1800" i="0"/>
              <a:t>6</a:t>
            </a:r>
            <a:r>
              <a:rPr lang="zh-CN" altLang="en-US" sz="1800" i="0"/>
              <a:t>的男性的人数</a:t>
            </a:r>
          </a:p>
        </p:txBody>
      </p:sp>
      <p:sp>
        <p:nvSpPr>
          <p:cNvPr id="37" name="TextBox 65"/>
          <p:cNvSpPr txBox="1">
            <a:spLocks noChangeArrowheads="1"/>
          </p:cNvSpPr>
          <p:nvPr/>
        </p:nvSpPr>
        <p:spPr bwMode="auto">
          <a:xfrm>
            <a:off x="8678102" y="3507938"/>
            <a:ext cx="1728974" cy="64641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兴趣指数为</a:t>
            </a:r>
            <a:r>
              <a:rPr lang="en-US" altLang="zh-CN" sz="1800" i="0"/>
              <a:t>6</a:t>
            </a:r>
            <a:r>
              <a:rPr lang="zh-CN" altLang="en-US" sz="1800" i="0"/>
              <a:t>的女性的人数</a:t>
            </a:r>
          </a:p>
        </p:txBody>
      </p:sp>
      <p:sp>
        <p:nvSpPr>
          <p:cNvPr id="38" name="TextBox 38"/>
          <p:cNvSpPr txBox="1">
            <a:spLocks noChangeArrowheads="1"/>
          </p:cNvSpPr>
          <p:nvPr/>
        </p:nvSpPr>
        <p:spPr bwMode="auto">
          <a:xfrm>
            <a:off x="2406327" y="3576801"/>
            <a:ext cx="1785938" cy="70802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i="0" dirty="0">
                <a:solidFill>
                  <a:srgbClr val="DD6D21"/>
                </a:solidFill>
              </a:rPr>
              <a:t>致力于包容性，而不是普遍性</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了解你的玩家</a:t>
            </a:r>
          </a:p>
        </p:txBody>
      </p:sp>
      <p:sp>
        <p:nvSpPr>
          <p:cNvPr id="3" name="竖排文字占位符 2"/>
          <p:cNvSpPr>
            <a:spLocks noGrp="1"/>
          </p:cNvSpPr>
          <p:nvPr>
            <p:ph type="body" orient="vert" idx="1"/>
          </p:nvPr>
        </p:nvSpPr>
        <p:spPr/>
        <p:txBody>
          <a:bodyPr>
            <a:normAutofit/>
          </a:bodyPr>
          <a:lstStyle/>
          <a:p>
            <a:r>
              <a:rPr lang="zh-CN" altLang="en-US" dirty="0"/>
              <a:t>忠实游戏者</a:t>
            </a:r>
            <a:r>
              <a:rPr lang="en-GB" altLang="zh-CN" dirty="0"/>
              <a:t>vs</a:t>
            </a:r>
            <a:r>
              <a:rPr lang="zh-CN" altLang="en-US" dirty="0"/>
              <a:t>临时游戏者</a:t>
            </a:r>
          </a:p>
          <a:p>
            <a:r>
              <a:rPr lang="zh-CN" altLang="en-US" dirty="0"/>
              <a:t>人口统计分类</a:t>
            </a:r>
          </a:p>
          <a:p>
            <a:pPr lvl="1"/>
            <a:r>
              <a:rPr lang="zh-CN" altLang="en-US" dirty="0"/>
              <a:t>男人</a:t>
            </a:r>
            <a:r>
              <a:rPr lang="en-GB" altLang="zh-CN" dirty="0"/>
              <a:t>vs</a:t>
            </a:r>
            <a:r>
              <a:rPr lang="zh-CN" altLang="en-US" dirty="0"/>
              <a:t>女人</a:t>
            </a:r>
          </a:p>
          <a:p>
            <a:pPr lvl="1"/>
            <a:r>
              <a:rPr lang="zh-CN" altLang="en-US" dirty="0"/>
              <a:t>孩子</a:t>
            </a:r>
            <a:r>
              <a:rPr lang="en-GB" altLang="zh-CN" dirty="0"/>
              <a:t>vs</a:t>
            </a:r>
            <a:r>
              <a:rPr lang="zh-CN" altLang="en-US" dirty="0"/>
              <a:t>成人</a:t>
            </a:r>
          </a:p>
          <a:p>
            <a:pPr lvl="1"/>
            <a:r>
              <a:rPr lang="zh-CN" altLang="en-US" dirty="0"/>
              <a:t>男孩</a:t>
            </a:r>
            <a:r>
              <a:rPr lang="en-GB" altLang="zh-CN" dirty="0"/>
              <a:t>vs</a:t>
            </a:r>
            <a:r>
              <a:rPr lang="zh-CN" altLang="en-US" dirty="0"/>
              <a:t>女孩</a:t>
            </a:r>
          </a:p>
          <a:p>
            <a:endParaRPr lang="zh-CN" altLang="en-US" dirty="0"/>
          </a:p>
          <a:p>
            <a:endParaRPr lang="zh-CN" altLang="en-US" dirty="0" err="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了解你的玩家</a:t>
            </a:r>
          </a:p>
        </p:txBody>
      </p:sp>
      <p:sp>
        <p:nvSpPr>
          <p:cNvPr id="3" name="竖排文字占位符 2"/>
          <p:cNvSpPr>
            <a:spLocks noGrp="1"/>
          </p:cNvSpPr>
          <p:nvPr>
            <p:ph type="body" orient="vert" idx="1"/>
          </p:nvPr>
        </p:nvSpPr>
        <p:spPr/>
        <p:txBody>
          <a:bodyPr>
            <a:normAutofit/>
          </a:bodyPr>
          <a:lstStyle/>
          <a:p>
            <a:r>
              <a:rPr lang="en-GB" altLang="zh-CN" dirty="0"/>
              <a:t>Bartle</a:t>
            </a:r>
            <a:r>
              <a:rPr lang="zh-CN" altLang="en-US" dirty="0"/>
              <a:t>分类法</a:t>
            </a:r>
          </a:p>
          <a:p>
            <a:endParaRPr lang="zh-CN" altLang="en-US" dirty="0"/>
          </a:p>
          <a:p>
            <a:endParaRPr lang="zh-CN" altLang="en-US" dirty="0"/>
          </a:p>
          <a:p>
            <a:endParaRPr lang="zh-CN" altLang="en-US" dirty="0" err="1"/>
          </a:p>
        </p:txBody>
      </p:sp>
      <p:grpSp>
        <p:nvGrpSpPr>
          <p:cNvPr id="4" name="组合 9"/>
          <p:cNvGrpSpPr/>
          <p:nvPr/>
        </p:nvGrpSpPr>
        <p:grpSpPr bwMode="auto">
          <a:xfrm>
            <a:off x="4312333" y="2386577"/>
            <a:ext cx="4073525" cy="3313113"/>
            <a:chOff x="-456728" y="2420888"/>
            <a:chExt cx="4073623" cy="3312368"/>
          </a:xfrm>
        </p:grpSpPr>
        <p:cxnSp>
          <p:nvCxnSpPr>
            <p:cNvPr id="5" name="直接箭头连接符 12"/>
            <p:cNvCxnSpPr/>
            <p:nvPr/>
          </p:nvCxnSpPr>
          <p:spPr bwMode="auto">
            <a:xfrm>
              <a:off x="-456728" y="4077072"/>
              <a:ext cx="4073623" cy="0"/>
            </a:xfrm>
            <a:prstGeom prst="straightConnector1">
              <a:avLst/>
            </a:prstGeom>
            <a:noFill/>
            <a:ln w="25400"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 name="直接箭头连接符 13"/>
            <p:cNvCxnSpPr/>
            <p:nvPr/>
          </p:nvCxnSpPr>
          <p:spPr bwMode="auto">
            <a:xfrm>
              <a:off x="1559496" y="2420888"/>
              <a:ext cx="0" cy="3312368"/>
            </a:xfrm>
            <a:prstGeom prst="straightConnector1">
              <a:avLst/>
            </a:prstGeom>
            <a:noFill/>
            <a:ln w="25400" algn="ctr">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7" name="文本框 10"/>
          <p:cNvSpPr txBox="1">
            <a:spLocks noChangeArrowheads="1"/>
          </p:cNvSpPr>
          <p:nvPr/>
        </p:nvSpPr>
        <p:spPr bwMode="auto">
          <a:xfrm>
            <a:off x="3736070" y="3858190"/>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solidFill>
                  <a:srgbClr val="FF0000"/>
                </a:solidFill>
              </a:rPr>
              <a:t>互动</a:t>
            </a:r>
          </a:p>
        </p:txBody>
      </p:sp>
      <p:sp>
        <p:nvSpPr>
          <p:cNvPr id="8" name="文本框 16"/>
          <p:cNvSpPr txBox="1">
            <a:spLocks noChangeArrowheads="1"/>
          </p:cNvSpPr>
          <p:nvPr/>
        </p:nvSpPr>
        <p:spPr bwMode="auto">
          <a:xfrm>
            <a:off x="8382683" y="382326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solidFill>
                  <a:srgbClr val="FF0000"/>
                </a:solidFill>
              </a:rPr>
              <a:t>施加行为</a:t>
            </a:r>
          </a:p>
        </p:txBody>
      </p:sp>
      <p:sp>
        <p:nvSpPr>
          <p:cNvPr id="9" name="文本框 17"/>
          <p:cNvSpPr txBox="1">
            <a:spLocks noChangeArrowheads="1"/>
          </p:cNvSpPr>
          <p:nvPr/>
        </p:nvSpPr>
        <p:spPr bwMode="auto">
          <a:xfrm>
            <a:off x="5774420" y="569969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solidFill>
                  <a:srgbClr val="0000FF"/>
                </a:solidFill>
              </a:rPr>
              <a:t>游戏世界</a:t>
            </a:r>
          </a:p>
        </p:txBody>
      </p:sp>
      <p:sp>
        <p:nvSpPr>
          <p:cNvPr id="10" name="文本框 18"/>
          <p:cNvSpPr txBox="1">
            <a:spLocks noChangeArrowheads="1"/>
          </p:cNvSpPr>
          <p:nvPr/>
        </p:nvSpPr>
        <p:spPr bwMode="auto">
          <a:xfrm>
            <a:off x="6042708" y="2015102"/>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solidFill>
                  <a:srgbClr val="0000FF"/>
                </a:solidFill>
              </a:rPr>
              <a:t>玩家</a:t>
            </a:r>
          </a:p>
        </p:txBody>
      </p:sp>
      <p:sp>
        <p:nvSpPr>
          <p:cNvPr id="11" name="文本框 11"/>
          <p:cNvSpPr txBox="1">
            <a:spLocks noChangeArrowheads="1"/>
          </p:cNvSpPr>
          <p:nvPr/>
        </p:nvSpPr>
        <p:spPr bwMode="auto">
          <a:xfrm>
            <a:off x="7736570" y="238499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杀手</a:t>
            </a:r>
          </a:p>
        </p:txBody>
      </p:sp>
      <p:sp>
        <p:nvSpPr>
          <p:cNvPr id="12" name="文本框 20"/>
          <p:cNvSpPr txBox="1">
            <a:spLocks noChangeArrowheads="1"/>
          </p:cNvSpPr>
          <p:nvPr/>
        </p:nvSpPr>
        <p:spPr bwMode="auto">
          <a:xfrm>
            <a:off x="7504795" y="5331390"/>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成就者</a:t>
            </a:r>
          </a:p>
        </p:txBody>
      </p:sp>
      <p:sp>
        <p:nvSpPr>
          <p:cNvPr id="13" name="文本框 21"/>
          <p:cNvSpPr txBox="1">
            <a:spLocks noChangeArrowheads="1"/>
          </p:cNvSpPr>
          <p:nvPr/>
        </p:nvSpPr>
        <p:spPr bwMode="auto">
          <a:xfrm>
            <a:off x="4388533" y="5325040"/>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探索者</a:t>
            </a:r>
          </a:p>
        </p:txBody>
      </p:sp>
      <p:sp>
        <p:nvSpPr>
          <p:cNvPr id="14" name="文本框 22"/>
          <p:cNvSpPr txBox="1">
            <a:spLocks noChangeArrowheads="1"/>
          </p:cNvSpPr>
          <p:nvPr/>
        </p:nvSpPr>
        <p:spPr bwMode="auto">
          <a:xfrm>
            <a:off x="4312333" y="2304027"/>
            <a:ext cx="903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社交家</a:t>
            </a:r>
          </a:p>
        </p:txBody>
      </p:sp>
      <p:sp>
        <p:nvSpPr>
          <p:cNvPr id="15" name="文本框 14"/>
          <p:cNvSpPr txBox="1">
            <a:spLocks noChangeArrowheads="1"/>
          </p:cNvSpPr>
          <p:nvPr/>
        </p:nvSpPr>
        <p:spPr bwMode="auto">
          <a:xfrm>
            <a:off x="1219883" y="2197665"/>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2400" i="0">
                <a:solidFill>
                  <a:srgbClr val="FF0000"/>
                </a:solidFill>
              </a:rPr>
              <a:t>内容</a:t>
            </a:r>
          </a:p>
        </p:txBody>
      </p:sp>
      <p:sp>
        <p:nvSpPr>
          <p:cNvPr id="16" name="文本框 24"/>
          <p:cNvSpPr txBox="1">
            <a:spLocks noChangeArrowheads="1"/>
          </p:cNvSpPr>
          <p:nvPr/>
        </p:nvSpPr>
        <p:spPr bwMode="auto">
          <a:xfrm>
            <a:off x="1219883" y="2743765"/>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2400" i="0">
                <a:solidFill>
                  <a:srgbClr val="0000FF"/>
                </a:solidFill>
              </a:rPr>
              <a:t>控制</a:t>
            </a:r>
          </a:p>
        </p:txBody>
      </p:sp>
      <p:sp>
        <p:nvSpPr>
          <p:cNvPr id="17" name="文本框 11"/>
          <p:cNvSpPr txBox="1">
            <a:spLocks noChangeArrowheads="1"/>
          </p:cNvSpPr>
          <p:nvPr/>
        </p:nvSpPr>
        <p:spPr bwMode="auto">
          <a:xfrm>
            <a:off x="7736570" y="238857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杀手</a:t>
            </a:r>
          </a:p>
        </p:txBody>
      </p:sp>
      <p:sp>
        <p:nvSpPr>
          <p:cNvPr id="18" name="文本框 20"/>
          <p:cNvSpPr txBox="1">
            <a:spLocks noChangeArrowheads="1"/>
          </p:cNvSpPr>
          <p:nvPr/>
        </p:nvSpPr>
        <p:spPr bwMode="auto">
          <a:xfrm>
            <a:off x="7504795" y="5334970"/>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成就者</a:t>
            </a:r>
          </a:p>
        </p:txBody>
      </p:sp>
      <p:sp>
        <p:nvSpPr>
          <p:cNvPr id="19" name="文本框 22"/>
          <p:cNvSpPr txBox="1">
            <a:spLocks noChangeArrowheads="1"/>
          </p:cNvSpPr>
          <p:nvPr/>
        </p:nvSpPr>
        <p:spPr bwMode="auto">
          <a:xfrm>
            <a:off x="4312333" y="2307607"/>
            <a:ext cx="903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社交家</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了解你的玩家</a:t>
            </a:r>
          </a:p>
        </p:txBody>
      </p:sp>
      <p:sp>
        <p:nvSpPr>
          <p:cNvPr id="3" name="竖排文字占位符 2"/>
          <p:cNvSpPr>
            <a:spLocks noGrp="1"/>
          </p:cNvSpPr>
          <p:nvPr>
            <p:ph type="body" orient="vert" idx="1"/>
          </p:nvPr>
        </p:nvSpPr>
        <p:spPr/>
        <p:txBody>
          <a:bodyPr>
            <a:normAutofit/>
          </a:bodyPr>
          <a:lstStyle/>
          <a:p>
            <a:r>
              <a:rPr lang="en-GB" altLang="zh-CN" dirty="0"/>
              <a:t>Bartle</a:t>
            </a:r>
            <a:r>
              <a:rPr lang="zh-CN" altLang="en-US" dirty="0"/>
              <a:t>分类法</a:t>
            </a:r>
          </a:p>
          <a:p>
            <a:endParaRPr lang="zh-CN" altLang="en-US" dirty="0"/>
          </a:p>
          <a:p>
            <a:endParaRPr lang="zh-CN" altLang="en-US" dirty="0"/>
          </a:p>
          <a:p>
            <a:endParaRPr lang="zh-CN" altLang="en-US" dirty="0" err="1"/>
          </a:p>
        </p:txBody>
      </p:sp>
      <p:sp>
        <p:nvSpPr>
          <p:cNvPr id="20" name="矩形 3"/>
          <p:cNvSpPr>
            <a:spLocks noChangeArrowheads="1"/>
          </p:cNvSpPr>
          <p:nvPr/>
        </p:nvSpPr>
        <p:spPr bwMode="auto">
          <a:xfrm>
            <a:off x="4033878" y="3853761"/>
            <a:ext cx="3685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dirty="0">
                <a:hlinkClick r:id="rId2"/>
              </a:rPr>
              <a:t>http://matthewbarr.co.uk/bartle/</a:t>
            </a:r>
            <a:r>
              <a:rPr lang="en-US" altLang="zh-CN" sz="1800" i="0" dirty="0"/>
              <a:t> </a:t>
            </a:r>
            <a:endParaRPr lang="zh-CN" altLang="en-US" sz="1800" i="0" dirty="0"/>
          </a:p>
        </p:txBody>
      </p:sp>
      <p:sp>
        <p:nvSpPr>
          <p:cNvPr id="21" name="文本框 4"/>
          <p:cNvSpPr txBox="1">
            <a:spLocks noChangeArrowheads="1"/>
          </p:cNvSpPr>
          <p:nvPr/>
        </p:nvSpPr>
        <p:spPr bwMode="auto">
          <a:xfrm>
            <a:off x="4944969" y="317972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dirty="0"/>
              <a:t>你是什么玩家？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了解你的设备</a:t>
            </a:r>
          </a:p>
        </p:txBody>
      </p:sp>
      <p:sp>
        <p:nvSpPr>
          <p:cNvPr id="3" name="竖排文字占位符 2"/>
          <p:cNvSpPr>
            <a:spLocks noGrp="1"/>
          </p:cNvSpPr>
          <p:nvPr>
            <p:ph type="body" orient="vert" idx="1"/>
          </p:nvPr>
        </p:nvSpPr>
        <p:spPr/>
        <p:txBody>
          <a:bodyPr>
            <a:normAutofit/>
          </a:bodyPr>
          <a:lstStyle/>
          <a:p>
            <a:r>
              <a:rPr lang="zh-CN" altLang="en-US" dirty="0"/>
              <a:t>所有游戏设备都有功能和性能特点，它们定义了游戏的范围</a:t>
            </a:r>
          </a:p>
          <a:p>
            <a:endParaRPr lang="zh-CN" altLang="en-US" dirty="0"/>
          </a:p>
          <a:p>
            <a:endParaRPr lang="zh-CN" altLang="en-US" dirty="0"/>
          </a:p>
          <a:p>
            <a:endParaRPr lang="zh-CN" altLang="en-US" dirty="0"/>
          </a:p>
          <a:p>
            <a:endParaRPr lang="zh-CN" altLang="en-US" dirty="0" err="1"/>
          </a:p>
        </p:txBody>
      </p:sp>
      <p:pic>
        <p:nvPicPr>
          <p:cNvPr id="6" name="Picture 9" descr="https://gimg2.baidu.com/image_search/src=http%3A%2F%2Fgss0.baidu.com%2F-vo3dSag_xI4khGko9WTAnF6hhy%2Fzhidao%2Fpic%2Fitem%2F14ce36d3d539b600bf08f16de250352ac75cb722.jpg&amp;refer=http%3A%2F%2Fgss0.baidu.com&amp;app=2002&amp;size=f9999,10000&amp;q=a80&amp;n=0&amp;g=0n&amp;fmt=jpeg?sec=1631962899&amp;t=288cc3098122b45c1c1fc9984468beb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256" y="4301476"/>
            <a:ext cx="27622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2286256" y="2355413"/>
            <a:ext cx="7477599" cy="1844105"/>
            <a:chOff x="638916" y="2530375"/>
            <a:chExt cx="8181556" cy="2017713"/>
          </a:xfrm>
        </p:grpSpPr>
        <p:pic>
          <p:nvPicPr>
            <p:cNvPr id="8" name="Picture 5" descr="https://gimg2.baidu.com/image_search/src=http%3A%2F%2Fpic.lshou.com%2Fpic%2Fg-search3.alicdn.com%2Fimg%2Fbao%2Fuploaded%2Fi4%2Fi2%2FTB1SJfsHXXXXXaMXXXXXXXXXXXX_%21%210-item_pic.jpg_310x310.jpg&amp;refer=http%3A%2F%2Fpic.lshou.com&amp;app=2002&amp;size=f9999,10000&amp;q=a80&amp;n=0&amp;g=0n&amp;fmt=jpeg?sec=1631962775&amp;t=fb62658719d64f4755a6affe65e37c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16" y="2531170"/>
              <a:ext cx="20177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https://gimg2.baidu.com/image_search/src=http%3A%2F%2Fgpic1.58cdn.com.cn%2Fglobal%2Fbig%2Fn_v29c0490afdeec4be785d19c019266d8d1.jpg&amp;refer=http%3A%2F%2Fgpic1.58cdn.com.cn&amp;app=2002&amp;size=f9999,10000&amp;q=a80&amp;n=0&amp;g=0n&amp;fmt=jpeg?sec=1631962829&amp;t=a23662acea1fa22bef3ed1422822693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866" y="2535831"/>
              <a:ext cx="3342606" cy="200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https://gimg2.baidu.com/image_search/src=http%3A%2F%2Fwww.notebookcheck-cn.com%2Fuploads%2Ftx_nbc2%2FHuaweiMateX__1_.JPG&amp;refer=http%3A%2F%2Fwww.notebookcheck-cn.com&amp;app=2002&amp;size=f9999,10000&amp;q=a80&amp;n=0&amp;g=0n&amp;fmt=jpeg?sec=1631962970&amp;t=e060f67ab112fb7c9b18ccd65b6fcf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0456" y="2530375"/>
              <a:ext cx="252095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3" descr="https://gimg2.baidu.com/image_search/src=http%3A%2F%2Fimg3.qjy168.com%2Fprovide%2F2013%2F04%2F30%2F4692944_20130430233248.jpg&amp;refer=http%3A%2F%2Fimg3.qjy168.com&amp;app=2002&amp;size=f9999,10000&amp;q=a80&amp;n=0&amp;g=0n&amp;fmt=jpeg?sec=1631963022&amp;t=82c5feda0f05c84726b5f9e07d8960f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5339" y="4301475"/>
            <a:ext cx="1358516" cy="201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æ¥çæºå¾å"/>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1228" y="4301475"/>
            <a:ext cx="3024336" cy="201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6824"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2793226"/>
              <a:ext cx="5572161"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前沿进展</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17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3" name="文本框 12"/>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pic>
        <p:nvPicPr>
          <p:cNvPr id="32" name="图片 31"/>
          <p:cNvPicPr/>
          <p:nvPr/>
        </p:nvPicPr>
        <p:blipFill>
          <a:blip r:embed="rId4">
            <a:alphaModFix amt="88000"/>
            <a:duotone>
              <a:schemeClr val="accent3">
                <a:shade val="45000"/>
                <a:satMod val="135000"/>
              </a:schemeClr>
              <a:prstClr val="white"/>
            </a:duotone>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tretch>
            <a:fillRect/>
          </a:stretch>
        </p:blipFill>
        <p:spPr>
          <a:xfrm>
            <a:off x="-3284263" y="-184800"/>
            <a:ext cx="7632906" cy="7535998"/>
          </a:xfrm>
          <a:prstGeom prst="rect">
            <a:avLst/>
          </a:prstGeom>
        </p:spPr>
      </p:pic>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a:fillRect/>
          </a:stretch>
        </p:blipFill>
        <p:spPr>
          <a:xfrm>
            <a:off x="10262560" y="5725791"/>
            <a:ext cx="2164388" cy="2139179"/>
          </a:xfrm>
          <a:prstGeom prst="rect">
            <a:avLst/>
          </a:prstGeom>
        </p:spPr>
      </p:pic>
      <p:sp>
        <p:nvSpPr>
          <p:cNvPr id="27" name="文本框 26"/>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sp>
        <p:nvSpPr>
          <p:cNvPr id="30" name="内容占位符 2"/>
          <p:cNvSpPr txBox="1"/>
          <p:nvPr/>
        </p:nvSpPr>
        <p:spPr>
          <a:xfrm>
            <a:off x="5980775" y="2147321"/>
            <a:ext cx="6211225" cy="4663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600" dirty="0">
                <a:sym typeface="+mn-ea"/>
              </a:rPr>
              <a:t>设计总结</a:t>
            </a:r>
            <a:endParaRPr lang="en-US" altLang="zh-CN" sz="3600" dirty="0"/>
          </a:p>
          <a:p>
            <a:r>
              <a:rPr lang="zh-CN" altLang="en-US" sz="3600" dirty="0"/>
              <a:t>章节回顾</a:t>
            </a:r>
            <a:endParaRPr lang="en-US" altLang="zh-CN" sz="3600" dirty="0"/>
          </a:p>
          <a:p>
            <a:pPr lvl="1"/>
            <a:r>
              <a:rPr lang="zh-CN" altLang="en-US" sz="2400" dirty="0"/>
              <a:t>游戏概念</a:t>
            </a:r>
          </a:p>
          <a:p>
            <a:r>
              <a:rPr lang="zh-CN" altLang="en-US" sz="3600" dirty="0"/>
              <a:t>前沿进展</a:t>
            </a:r>
            <a:endParaRPr lang="en-US" altLang="zh-CN" sz="3600" dirty="0"/>
          </a:p>
          <a:p>
            <a:pPr lvl="1"/>
            <a:r>
              <a:rPr lang="zh-CN" altLang="en-US" sz="2400" dirty="0"/>
              <a:t>游戏行业</a:t>
            </a:r>
          </a:p>
          <a:p>
            <a:r>
              <a:rPr lang="zh-CN" altLang="en-US" sz="3600" dirty="0"/>
              <a:t>设计实践</a:t>
            </a:r>
            <a:endParaRPr lang="en-US" altLang="zh-CN" sz="3600" dirty="0"/>
          </a:p>
          <a:p>
            <a:pPr lvl="1"/>
            <a:r>
              <a:rPr lang="zh-CN" altLang="en-US" sz="2400" dirty="0"/>
              <a:t>游戏概念</a:t>
            </a:r>
          </a:p>
          <a:p>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游戏平台</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a:bodyPr>
          <a:lstStyle/>
          <a:p>
            <a:r>
              <a:rPr lang="zh-CN" altLang="en-US" dirty="0"/>
              <a:t>三大支柱</a:t>
            </a:r>
          </a:p>
          <a:p>
            <a:endParaRPr lang="zh-CN" altLang="en-US" dirty="0" err="1"/>
          </a:p>
        </p:txBody>
      </p:sp>
      <p:grpSp>
        <p:nvGrpSpPr>
          <p:cNvPr id="6" name="object 2">
            <a:extLst>
              <a:ext uri="{FF2B5EF4-FFF2-40B4-BE49-F238E27FC236}">
                <a16:creationId xmlns:a16="http://schemas.microsoft.com/office/drawing/2014/main" id="{426613B2-B9FD-4DD0-BE97-274A7052DC51}"/>
              </a:ext>
            </a:extLst>
          </p:cNvPr>
          <p:cNvGrpSpPr/>
          <p:nvPr/>
        </p:nvGrpSpPr>
        <p:grpSpPr>
          <a:xfrm>
            <a:off x="586409" y="3150286"/>
            <a:ext cx="3940175" cy="1953895"/>
            <a:chOff x="533400" y="2304288"/>
            <a:chExt cx="3940175" cy="1953895"/>
          </a:xfrm>
        </p:grpSpPr>
        <p:pic>
          <p:nvPicPr>
            <p:cNvPr id="8" name="object 3">
              <a:extLst>
                <a:ext uri="{FF2B5EF4-FFF2-40B4-BE49-F238E27FC236}">
                  <a16:creationId xmlns:a16="http://schemas.microsoft.com/office/drawing/2014/main" id="{14310813-1D86-4554-AB6C-763260912AEC}"/>
                </a:ext>
              </a:extLst>
            </p:cNvPr>
            <p:cNvPicPr/>
            <p:nvPr/>
          </p:nvPicPr>
          <p:blipFill>
            <a:blip r:embed="rId3" cstate="print"/>
            <a:stretch>
              <a:fillRect/>
            </a:stretch>
          </p:blipFill>
          <p:spPr>
            <a:xfrm>
              <a:off x="3012782" y="2440424"/>
              <a:ext cx="1460575" cy="755961"/>
            </a:xfrm>
            <a:prstGeom prst="rect">
              <a:avLst/>
            </a:prstGeom>
          </p:spPr>
        </p:pic>
        <p:pic>
          <p:nvPicPr>
            <p:cNvPr id="9" name="object 4">
              <a:extLst>
                <a:ext uri="{FF2B5EF4-FFF2-40B4-BE49-F238E27FC236}">
                  <a16:creationId xmlns:a16="http://schemas.microsoft.com/office/drawing/2014/main" id="{AF6CEE47-CB2C-4231-891C-3D4088B4A117}"/>
                </a:ext>
              </a:extLst>
            </p:cNvPr>
            <p:cNvPicPr/>
            <p:nvPr/>
          </p:nvPicPr>
          <p:blipFill>
            <a:blip r:embed="rId4" cstate="print"/>
            <a:stretch>
              <a:fillRect/>
            </a:stretch>
          </p:blipFill>
          <p:spPr>
            <a:xfrm>
              <a:off x="533400" y="2304288"/>
              <a:ext cx="3718560" cy="1953768"/>
            </a:xfrm>
            <a:prstGeom prst="rect">
              <a:avLst/>
            </a:prstGeom>
          </p:spPr>
        </p:pic>
      </p:grpSp>
      <p:pic>
        <p:nvPicPr>
          <p:cNvPr id="10" name="object 6">
            <a:extLst>
              <a:ext uri="{FF2B5EF4-FFF2-40B4-BE49-F238E27FC236}">
                <a16:creationId xmlns:a16="http://schemas.microsoft.com/office/drawing/2014/main" id="{7A76D6C6-1A3B-4C64-BED1-21811A95E98B}"/>
              </a:ext>
            </a:extLst>
          </p:cNvPr>
          <p:cNvPicPr/>
          <p:nvPr/>
        </p:nvPicPr>
        <p:blipFill>
          <a:blip r:embed="rId5" cstate="print"/>
          <a:stretch>
            <a:fillRect/>
          </a:stretch>
        </p:blipFill>
        <p:spPr>
          <a:xfrm>
            <a:off x="8520972" y="1933876"/>
            <a:ext cx="2949031" cy="1967003"/>
          </a:xfrm>
          <a:prstGeom prst="rect">
            <a:avLst/>
          </a:prstGeom>
        </p:spPr>
      </p:pic>
      <p:pic>
        <p:nvPicPr>
          <p:cNvPr id="11" name="object 7">
            <a:extLst>
              <a:ext uri="{FF2B5EF4-FFF2-40B4-BE49-F238E27FC236}">
                <a16:creationId xmlns:a16="http://schemas.microsoft.com/office/drawing/2014/main" id="{3EBEDA06-C721-4B5E-BC95-DBF3ACBBBBF9}"/>
              </a:ext>
            </a:extLst>
          </p:cNvPr>
          <p:cNvPicPr/>
          <p:nvPr/>
        </p:nvPicPr>
        <p:blipFill>
          <a:blip r:embed="rId6" cstate="print"/>
          <a:stretch>
            <a:fillRect/>
          </a:stretch>
        </p:blipFill>
        <p:spPr>
          <a:xfrm>
            <a:off x="5118156" y="4262978"/>
            <a:ext cx="3039196" cy="2025505"/>
          </a:xfrm>
          <a:prstGeom prst="rect">
            <a:avLst/>
          </a:prstGeom>
        </p:spPr>
      </p:pic>
      <p:sp>
        <p:nvSpPr>
          <p:cNvPr id="12" name="object 8">
            <a:extLst>
              <a:ext uri="{FF2B5EF4-FFF2-40B4-BE49-F238E27FC236}">
                <a16:creationId xmlns:a16="http://schemas.microsoft.com/office/drawing/2014/main" id="{64EEB5D4-502B-4D28-901E-C9B7CFB5F1F1}"/>
              </a:ext>
            </a:extLst>
          </p:cNvPr>
          <p:cNvSpPr txBox="1"/>
          <p:nvPr/>
        </p:nvSpPr>
        <p:spPr>
          <a:xfrm>
            <a:off x="1236030" y="2600122"/>
            <a:ext cx="1651000" cy="505267"/>
          </a:xfrm>
          <a:prstGeom prst="rect">
            <a:avLst/>
          </a:prstGeom>
        </p:spPr>
        <p:txBody>
          <a:bodyPr vert="horz" wrap="square" lIns="0" tIns="12700" rIns="0" bIns="0" rtlCol="0">
            <a:spAutoFit/>
          </a:bodyPr>
          <a:lstStyle/>
          <a:p>
            <a:pPr marL="12700">
              <a:lnSpc>
                <a:spcPct val="100000"/>
              </a:lnSpc>
              <a:spcBef>
                <a:spcPts val="100"/>
              </a:spcBef>
            </a:pPr>
            <a:r>
              <a:rPr lang="zh-CN" altLang="en-US" sz="3200" spc="-15" dirty="0">
                <a:latin typeface="Microsoft JhengHei"/>
                <a:cs typeface="Microsoft JhengHei"/>
              </a:rPr>
              <a:t>家用主机</a:t>
            </a:r>
            <a:endParaRPr sz="3200" dirty="0">
              <a:latin typeface="Microsoft JhengHei"/>
              <a:cs typeface="Microsoft JhengHei"/>
            </a:endParaRPr>
          </a:p>
        </p:txBody>
      </p:sp>
      <p:sp>
        <p:nvSpPr>
          <p:cNvPr id="13" name="object 9">
            <a:extLst>
              <a:ext uri="{FF2B5EF4-FFF2-40B4-BE49-F238E27FC236}">
                <a16:creationId xmlns:a16="http://schemas.microsoft.com/office/drawing/2014/main" id="{0FE31CF3-7EB7-43E3-B3AC-4022C4030F22}"/>
              </a:ext>
            </a:extLst>
          </p:cNvPr>
          <p:cNvSpPr txBox="1"/>
          <p:nvPr/>
        </p:nvSpPr>
        <p:spPr>
          <a:xfrm>
            <a:off x="8491695" y="1417807"/>
            <a:ext cx="1651000" cy="505267"/>
          </a:xfrm>
          <a:prstGeom prst="rect">
            <a:avLst/>
          </a:prstGeom>
        </p:spPr>
        <p:txBody>
          <a:bodyPr vert="horz" wrap="square" lIns="0" tIns="12700" rIns="0" bIns="0" rtlCol="0">
            <a:spAutoFit/>
          </a:bodyPr>
          <a:lstStyle/>
          <a:p>
            <a:pPr marL="12700">
              <a:lnSpc>
                <a:spcPct val="100000"/>
              </a:lnSpc>
              <a:spcBef>
                <a:spcPts val="100"/>
              </a:spcBef>
            </a:pPr>
            <a:r>
              <a:rPr lang="zh-CN" altLang="en-US" sz="3200" spc="-15" dirty="0">
                <a:latin typeface="Microsoft JhengHei"/>
                <a:cs typeface="Microsoft JhengHei"/>
              </a:rPr>
              <a:t>个人电脑</a:t>
            </a:r>
            <a:endParaRPr sz="3200" dirty="0">
              <a:latin typeface="Microsoft JhengHei"/>
              <a:cs typeface="Microsoft JhengHei"/>
            </a:endParaRPr>
          </a:p>
        </p:txBody>
      </p:sp>
      <p:sp>
        <p:nvSpPr>
          <p:cNvPr id="14" name="object 10">
            <a:extLst>
              <a:ext uri="{FF2B5EF4-FFF2-40B4-BE49-F238E27FC236}">
                <a16:creationId xmlns:a16="http://schemas.microsoft.com/office/drawing/2014/main" id="{E74CB1D0-7DB8-4EC3-B6F3-58CAE18AF713}"/>
              </a:ext>
            </a:extLst>
          </p:cNvPr>
          <p:cNvSpPr txBox="1"/>
          <p:nvPr/>
        </p:nvSpPr>
        <p:spPr>
          <a:xfrm>
            <a:off x="5073995" y="3697823"/>
            <a:ext cx="1651000" cy="505267"/>
          </a:xfrm>
          <a:prstGeom prst="rect">
            <a:avLst/>
          </a:prstGeom>
        </p:spPr>
        <p:txBody>
          <a:bodyPr vert="horz" wrap="square" lIns="0" tIns="12700" rIns="0" bIns="0" rtlCol="0">
            <a:spAutoFit/>
          </a:bodyPr>
          <a:lstStyle/>
          <a:p>
            <a:pPr marL="12700">
              <a:lnSpc>
                <a:spcPct val="100000"/>
              </a:lnSpc>
              <a:spcBef>
                <a:spcPts val="100"/>
              </a:spcBef>
            </a:pPr>
            <a:r>
              <a:rPr lang="zh-CN" altLang="en-US" sz="3200" spc="-15" dirty="0">
                <a:latin typeface="Microsoft JhengHei"/>
                <a:cs typeface="Microsoft JhengHei"/>
              </a:rPr>
              <a:t>移动设备</a:t>
            </a:r>
            <a:endParaRPr sz="3200" dirty="0">
              <a:latin typeface="Microsoft JhengHei"/>
              <a:cs typeface="Microsoft JhengHei"/>
            </a:endParaRPr>
          </a:p>
        </p:txBody>
      </p:sp>
    </p:spTree>
    <p:extLst>
      <p:ext uri="{BB962C8B-B14F-4D97-AF65-F5344CB8AC3E}">
        <p14:creationId xmlns:p14="http://schemas.microsoft.com/office/powerpoint/2010/main" val="361580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游戏平台</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493971" y="1326394"/>
            <a:ext cx="10976032" cy="4741596"/>
          </a:xfrm>
        </p:spPr>
        <p:txBody>
          <a:bodyPr>
            <a:normAutofit/>
          </a:bodyPr>
          <a:lstStyle/>
          <a:p>
            <a:r>
              <a:rPr lang="zh-CN" altLang="en-US" dirty="0"/>
              <a:t>三大支柱</a:t>
            </a:r>
          </a:p>
          <a:p>
            <a:endParaRPr lang="zh-CN" altLang="en-US" dirty="0" err="1"/>
          </a:p>
        </p:txBody>
      </p:sp>
      <p:grpSp>
        <p:nvGrpSpPr>
          <p:cNvPr id="24" name="object 2">
            <a:extLst>
              <a:ext uri="{FF2B5EF4-FFF2-40B4-BE49-F238E27FC236}">
                <a16:creationId xmlns:a16="http://schemas.microsoft.com/office/drawing/2014/main" id="{992440DA-B6F1-4E04-A3FE-82974BF27B70}"/>
              </a:ext>
            </a:extLst>
          </p:cNvPr>
          <p:cNvGrpSpPr/>
          <p:nvPr/>
        </p:nvGrpSpPr>
        <p:grpSpPr>
          <a:xfrm>
            <a:off x="917288" y="1934032"/>
            <a:ext cx="4363085" cy="1520825"/>
            <a:chOff x="917288" y="1934032"/>
            <a:chExt cx="4363085" cy="1520825"/>
          </a:xfrm>
        </p:grpSpPr>
        <p:sp>
          <p:nvSpPr>
            <p:cNvPr id="25" name="object 3">
              <a:extLst>
                <a:ext uri="{FF2B5EF4-FFF2-40B4-BE49-F238E27FC236}">
                  <a16:creationId xmlns:a16="http://schemas.microsoft.com/office/drawing/2014/main" id="{8BE4CF4D-AB6D-43F0-B66D-C06EF551522D}"/>
                </a:ext>
              </a:extLst>
            </p:cNvPr>
            <p:cNvSpPr/>
            <p:nvPr/>
          </p:nvSpPr>
          <p:spPr>
            <a:xfrm>
              <a:off x="923638" y="1940382"/>
              <a:ext cx="4350385" cy="1508125"/>
            </a:xfrm>
            <a:custGeom>
              <a:avLst/>
              <a:gdLst/>
              <a:ahLst/>
              <a:cxnLst/>
              <a:rect l="l" t="t" r="r" b="b"/>
              <a:pathLst>
                <a:path w="4350385" h="1508125">
                  <a:moveTo>
                    <a:pt x="4099054" y="0"/>
                  </a:moveTo>
                  <a:lnTo>
                    <a:pt x="251271" y="0"/>
                  </a:lnTo>
                  <a:lnTo>
                    <a:pt x="206104" y="4048"/>
                  </a:lnTo>
                  <a:lnTo>
                    <a:pt x="163594" y="15720"/>
                  </a:lnTo>
                  <a:lnTo>
                    <a:pt x="124449" y="34305"/>
                  </a:lnTo>
                  <a:lnTo>
                    <a:pt x="89380" y="59095"/>
                  </a:lnTo>
                  <a:lnTo>
                    <a:pt x="59095" y="89380"/>
                  </a:lnTo>
                  <a:lnTo>
                    <a:pt x="34305" y="124449"/>
                  </a:lnTo>
                  <a:lnTo>
                    <a:pt x="15720" y="163594"/>
                  </a:lnTo>
                  <a:lnTo>
                    <a:pt x="4048" y="206104"/>
                  </a:lnTo>
                  <a:lnTo>
                    <a:pt x="0" y="251270"/>
                  </a:lnTo>
                  <a:lnTo>
                    <a:pt x="0" y="1256319"/>
                  </a:lnTo>
                  <a:lnTo>
                    <a:pt x="4048" y="1301485"/>
                  </a:lnTo>
                  <a:lnTo>
                    <a:pt x="15720" y="1343996"/>
                  </a:lnTo>
                  <a:lnTo>
                    <a:pt x="34305" y="1383140"/>
                  </a:lnTo>
                  <a:lnTo>
                    <a:pt x="59095" y="1418210"/>
                  </a:lnTo>
                  <a:lnTo>
                    <a:pt x="89380" y="1448494"/>
                  </a:lnTo>
                  <a:lnTo>
                    <a:pt x="124449" y="1473284"/>
                  </a:lnTo>
                  <a:lnTo>
                    <a:pt x="163594" y="1491870"/>
                  </a:lnTo>
                  <a:lnTo>
                    <a:pt x="206104" y="1503542"/>
                  </a:lnTo>
                  <a:lnTo>
                    <a:pt x="251271" y="1507590"/>
                  </a:lnTo>
                  <a:lnTo>
                    <a:pt x="4099054" y="1507590"/>
                  </a:lnTo>
                  <a:lnTo>
                    <a:pt x="4144221" y="1503542"/>
                  </a:lnTo>
                  <a:lnTo>
                    <a:pt x="4186731" y="1491870"/>
                  </a:lnTo>
                  <a:lnTo>
                    <a:pt x="4225876" y="1473284"/>
                  </a:lnTo>
                  <a:lnTo>
                    <a:pt x="4260946" y="1448494"/>
                  </a:lnTo>
                  <a:lnTo>
                    <a:pt x="4291230" y="1418210"/>
                  </a:lnTo>
                  <a:lnTo>
                    <a:pt x="4316020" y="1383140"/>
                  </a:lnTo>
                  <a:lnTo>
                    <a:pt x="4334606" y="1343996"/>
                  </a:lnTo>
                  <a:lnTo>
                    <a:pt x="4346278" y="1301485"/>
                  </a:lnTo>
                  <a:lnTo>
                    <a:pt x="4350326" y="1256319"/>
                  </a:lnTo>
                  <a:lnTo>
                    <a:pt x="4350326" y="251270"/>
                  </a:lnTo>
                  <a:lnTo>
                    <a:pt x="4346278" y="206104"/>
                  </a:lnTo>
                  <a:lnTo>
                    <a:pt x="4334606" y="163594"/>
                  </a:lnTo>
                  <a:lnTo>
                    <a:pt x="4316020" y="124449"/>
                  </a:lnTo>
                  <a:lnTo>
                    <a:pt x="4291230" y="89380"/>
                  </a:lnTo>
                  <a:lnTo>
                    <a:pt x="4260946" y="59095"/>
                  </a:lnTo>
                  <a:lnTo>
                    <a:pt x="4225876" y="34305"/>
                  </a:lnTo>
                  <a:lnTo>
                    <a:pt x="4186731" y="15720"/>
                  </a:lnTo>
                  <a:lnTo>
                    <a:pt x="4144221" y="4048"/>
                  </a:lnTo>
                  <a:lnTo>
                    <a:pt x="4099054" y="0"/>
                  </a:lnTo>
                  <a:close/>
                </a:path>
              </a:pathLst>
            </a:custGeom>
            <a:solidFill>
              <a:srgbClr val="70AD47"/>
            </a:solidFill>
          </p:spPr>
          <p:txBody>
            <a:bodyPr wrap="square" lIns="0" tIns="0" rIns="0" bIns="0" rtlCol="0"/>
            <a:lstStyle/>
            <a:p>
              <a:endParaRPr/>
            </a:p>
          </p:txBody>
        </p:sp>
        <p:sp>
          <p:nvSpPr>
            <p:cNvPr id="26" name="object 4">
              <a:extLst>
                <a:ext uri="{FF2B5EF4-FFF2-40B4-BE49-F238E27FC236}">
                  <a16:creationId xmlns:a16="http://schemas.microsoft.com/office/drawing/2014/main" id="{7268A029-1C18-4C38-A7C8-175455530CD4}"/>
                </a:ext>
              </a:extLst>
            </p:cNvPr>
            <p:cNvSpPr/>
            <p:nvPr/>
          </p:nvSpPr>
          <p:spPr>
            <a:xfrm>
              <a:off x="923638" y="1940382"/>
              <a:ext cx="4350385" cy="1508125"/>
            </a:xfrm>
            <a:custGeom>
              <a:avLst/>
              <a:gdLst/>
              <a:ahLst/>
              <a:cxnLst/>
              <a:rect l="l" t="t" r="r" b="b"/>
              <a:pathLst>
                <a:path w="4350385" h="1508125">
                  <a:moveTo>
                    <a:pt x="0" y="251271"/>
                  </a:moveTo>
                  <a:lnTo>
                    <a:pt x="4048" y="206105"/>
                  </a:lnTo>
                  <a:lnTo>
                    <a:pt x="15720" y="163594"/>
                  </a:lnTo>
                  <a:lnTo>
                    <a:pt x="34305" y="124449"/>
                  </a:lnTo>
                  <a:lnTo>
                    <a:pt x="59095" y="89380"/>
                  </a:lnTo>
                  <a:lnTo>
                    <a:pt x="89380" y="59095"/>
                  </a:lnTo>
                  <a:lnTo>
                    <a:pt x="124449" y="34305"/>
                  </a:lnTo>
                  <a:lnTo>
                    <a:pt x="163594" y="15720"/>
                  </a:lnTo>
                  <a:lnTo>
                    <a:pt x="206104" y="4048"/>
                  </a:lnTo>
                  <a:lnTo>
                    <a:pt x="251271" y="0"/>
                  </a:lnTo>
                  <a:lnTo>
                    <a:pt x="4099055" y="0"/>
                  </a:lnTo>
                  <a:lnTo>
                    <a:pt x="4144221" y="4048"/>
                  </a:lnTo>
                  <a:lnTo>
                    <a:pt x="4186731" y="15720"/>
                  </a:lnTo>
                  <a:lnTo>
                    <a:pt x="4225876" y="34305"/>
                  </a:lnTo>
                  <a:lnTo>
                    <a:pt x="4260945" y="59095"/>
                  </a:lnTo>
                  <a:lnTo>
                    <a:pt x="4291230" y="89380"/>
                  </a:lnTo>
                  <a:lnTo>
                    <a:pt x="4316020" y="124449"/>
                  </a:lnTo>
                  <a:lnTo>
                    <a:pt x="4334605" y="163594"/>
                  </a:lnTo>
                  <a:lnTo>
                    <a:pt x="4346277" y="206105"/>
                  </a:lnTo>
                  <a:lnTo>
                    <a:pt x="4350326" y="251271"/>
                  </a:lnTo>
                  <a:lnTo>
                    <a:pt x="4350326" y="1256319"/>
                  </a:lnTo>
                  <a:lnTo>
                    <a:pt x="4346277" y="1301485"/>
                  </a:lnTo>
                  <a:lnTo>
                    <a:pt x="4334605" y="1343996"/>
                  </a:lnTo>
                  <a:lnTo>
                    <a:pt x="4316020" y="1383140"/>
                  </a:lnTo>
                  <a:lnTo>
                    <a:pt x="4291230" y="1418210"/>
                  </a:lnTo>
                  <a:lnTo>
                    <a:pt x="4260945" y="1448495"/>
                  </a:lnTo>
                  <a:lnTo>
                    <a:pt x="4225876" y="1473285"/>
                  </a:lnTo>
                  <a:lnTo>
                    <a:pt x="4186731" y="1491870"/>
                  </a:lnTo>
                  <a:lnTo>
                    <a:pt x="4144221" y="1503542"/>
                  </a:lnTo>
                  <a:lnTo>
                    <a:pt x="4099055" y="1507591"/>
                  </a:lnTo>
                  <a:lnTo>
                    <a:pt x="251271" y="1507591"/>
                  </a:lnTo>
                  <a:lnTo>
                    <a:pt x="206104" y="1503542"/>
                  </a:lnTo>
                  <a:lnTo>
                    <a:pt x="163594" y="1491870"/>
                  </a:lnTo>
                  <a:lnTo>
                    <a:pt x="124449" y="1473285"/>
                  </a:lnTo>
                  <a:lnTo>
                    <a:pt x="89380" y="1448495"/>
                  </a:lnTo>
                  <a:lnTo>
                    <a:pt x="59095" y="1418210"/>
                  </a:lnTo>
                  <a:lnTo>
                    <a:pt x="34305" y="1383140"/>
                  </a:lnTo>
                  <a:lnTo>
                    <a:pt x="15720" y="1343996"/>
                  </a:lnTo>
                  <a:lnTo>
                    <a:pt x="4048" y="1301485"/>
                  </a:lnTo>
                  <a:lnTo>
                    <a:pt x="0" y="1256319"/>
                  </a:lnTo>
                  <a:lnTo>
                    <a:pt x="0" y="251271"/>
                  </a:lnTo>
                  <a:close/>
                </a:path>
              </a:pathLst>
            </a:custGeom>
            <a:ln w="12700">
              <a:solidFill>
                <a:srgbClr val="507E32"/>
              </a:solidFill>
            </a:ln>
          </p:spPr>
          <p:txBody>
            <a:bodyPr wrap="square" lIns="0" tIns="0" rIns="0" bIns="0" rtlCol="0"/>
            <a:lstStyle/>
            <a:p>
              <a:endParaRPr/>
            </a:p>
          </p:txBody>
        </p:sp>
      </p:grpSp>
      <p:sp>
        <p:nvSpPr>
          <p:cNvPr id="27" name="object 5">
            <a:extLst>
              <a:ext uri="{FF2B5EF4-FFF2-40B4-BE49-F238E27FC236}">
                <a16:creationId xmlns:a16="http://schemas.microsoft.com/office/drawing/2014/main" id="{3F742722-BE44-4568-ADA2-FE759E1B8CDF}"/>
              </a:ext>
            </a:extLst>
          </p:cNvPr>
          <p:cNvSpPr txBox="1"/>
          <p:nvPr/>
        </p:nvSpPr>
        <p:spPr>
          <a:xfrm>
            <a:off x="1155001" y="2120900"/>
            <a:ext cx="4024629" cy="2209066"/>
          </a:xfrm>
          <a:prstGeom prst="rect">
            <a:avLst/>
          </a:prstGeom>
        </p:spPr>
        <p:txBody>
          <a:bodyPr vert="horz" wrap="square" lIns="0" tIns="33020" rIns="0" bIns="0" rtlCol="0">
            <a:spAutoFit/>
          </a:bodyPr>
          <a:lstStyle/>
          <a:p>
            <a:pPr marL="274955" marR="403225" indent="86995">
              <a:lnSpc>
                <a:spcPts val="4300"/>
              </a:lnSpc>
              <a:spcBef>
                <a:spcPts val="260"/>
              </a:spcBef>
            </a:pPr>
            <a:r>
              <a:rPr sz="3600" spc="-10" dirty="0" err="1">
                <a:solidFill>
                  <a:srgbClr val="FFFFFF"/>
                </a:solidFill>
                <a:latin typeface="Microsoft JhengHei"/>
                <a:cs typeface="Microsoft JhengHei"/>
              </a:rPr>
              <a:t>家用主</a:t>
            </a:r>
            <a:r>
              <a:rPr lang="zh-CN" altLang="en-US" sz="3600" spc="-10" dirty="0">
                <a:solidFill>
                  <a:srgbClr val="FFFFFF"/>
                </a:solidFill>
                <a:latin typeface="Microsoft JhengHei"/>
                <a:cs typeface="Microsoft JhengHei"/>
              </a:rPr>
              <a:t>机</a:t>
            </a:r>
            <a:r>
              <a:rPr sz="3600" spc="-10" dirty="0">
                <a:solidFill>
                  <a:srgbClr val="FFFFFF"/>
                </a:solidFill>
                <a:latin typeface="Microsoft JhengHei"/>
                <a:cs typeface="Microsoft JhengHei"/>
              </a:rPr>
              <a:t> / 家</a:t>
            </a:r>
            <a:r>
              <a:rPr lang="zh-CN" altLang="en-US" sz="3600" spc="-10" dirty="0">
                <a:solidFill>
                  <a:srgbClr val="FFFFFF"/>
                </a:solidFill>
                <a:latin typeface="Microsoft JhengHei"/>
                <a:cs typeface="Microsoft JhengHei"/>
              </a:rPr>
              <a:t>机</a:t>
            </a:r>
            <a:r>
              <a:rPr sz="3600" spc="-50" dirty="0">
                <a:solidFill>
                  <a:srgbClr val="FFFFFF"/>
                </a:solidFill>
                <a:latin typeface="Microsoft JhengHei"/>
                <a:cs typeface="Microsoft JhengHei"/>
              </a:rPr>
              <a:t> </a:t>
            </a:r>
            <a:r>
              <a:rPr sz="3600" dirty="0">
                <a:solidFill>
                  <a:srgbClr val="FFFFFF"/>
                </a:solidFill>
                <a:latin typeface="Microsoft JhengHei"/>
                <a:cs typeface="Microsoft JhengHei"/>
              </a:rPr>
              <a:t>Console</a:t>
            </a:r>
            <a:r>
              <a:rPr sz="3600" spc="-75" dirty="0">
                <a:solidFill>
                  <a:srgbClr val="FFFFFF"/>
                </a:solidFill>
                <a:latin typeface="Microsoft JhengHei"/>
                <a:cs typeface="Microsoft JhengHei"/>
              </a:rPr>
              <a:t> </a:t>
            </a:r>
            <a:r>
              <a:rPr sz="3600" spc="-20" dirty="0">
                <a:solidFill>
                  <a:srgbClr val="FFFFFF"/>
                </a:solidFill>
                <a:latin typeface="Microsoft JhengHei"/>
                <a:cs typeface="Microsoft JhengHei"/>
              </a:rPr>
              <a:t>Games</a:t>
            </a:r>
            <a:endParaRPr sz="3600" dirty="0">
              <a:latin typeface="Microsoft JhengHei"/>
              <a:cs typeface="Microsoft JhengHei"/>
            </a:endParaRPr>
          </a:p>
          <a:p>
            <a:pPr marL="12700" marR="5080">
              <a:lnSpc>
                <a:spcPct val="102200"/>
              </a:lnSpc>
              <a:spcBef>
                <a:spcPts val="1800"/>
              </a:spcBef>
            </a:pPr>
            <a:r>
              <a:rPr sz="1800" b="1" spc="-10" dirty="0">
                <a:latin typeface="Microsoft JhengHei"/>
                <a:cs typeface="Microsoft JhengHei"/>
              </a:rPr>
              <a:t>Nintendo</a:t>
            </a:r>
            <a:r>
              <a:rPr sz="1800" spc="-10" dirty="0">
                <a:latin typeface="Microsoft JhengHei"/>
                <a:cs typeface="Microsoft JhengHei"/>
              </a:rPr>
              <a:t>：DS</a:t>
            </a:r>
            <a:r>
              <a:rPr sz="1800" spc="-5" dirty="0">
                <a:latin typeface="Microsoft JhengHei"/>
                <a:cs typeface="Microsoft JhengHei"/>
              </a:rPr>
              <a:t>系列，</a:t>
            </a:r>
            <a:r>
              <a:rPr sz="1800" spc="-10" dirty="0">
                <a:latin typeface="Microsoft JhengHei"/>
                <a:cs typeface="Microsoft JhengHei"/>
              </a:rPr>
              <a:t>Wii</a:t>
            </a:r>
            <a:r>
              <a:rPr sz="1800" spc="-5" dirty="0">
                <a:latin typeface="Microsoft JhengHei"/>
                <a:cs typeface="Microsoft JhengHei"/>
              </a:rPr>
              <a:t>系列，</a:t>
            </a:r>
            <a:r>
              <a:rPr sz="1800" spc="-10" dirty="0">
                <a:latin typeface="Microsoft JhengHei"/>
                <a:cs typeface="Microsoft JhengHei"/>
              </a:rPr>
              <a:t>Switch </a:t>
            </a:r>
            <a:r>
              <a:rPr sz="1800" b="1" spc="-20" dirty="0">
                <a:latin typeface="Microsoft JhengHei"/>
                <a:cs typeface="Microsoft JhengHei"/>
              </a:rPr>
              <a:t>Sony</a:t>
            </a:r>
            <a:r>
              <a:rPr sz="1800" spc="-20" dirty="0">
                <a:latin typeface="Microsoft JhengHei"/>
                <a:cs typeface="Microsoft JhengHei"/>
              </a:rPr>
              <a:t>：PlayStation</a:t>
            </a:r>
            <a:r>
              <a:rPr sz="1800" spc="-25" dirty="0">
                <a:latin typeface="Microsoft JhengHei"/>
                <a:cs typeface="Microsoft JhengHei"/>
              </a:rPr>
              <a:t>系列</a:t>
            </a:r>
            <a:endParaRPr sz="1800" dirty="0">
              <a:latin typeface="Microsoft JhengHei"/>
              <a:cs typeface="Microsoft JhengHei"/>
            </a:endParaRPr>
          </a:p>
          <a:p>
            <a:pPr marL="12700">
              <a:lnSpc>
                <a:spcPct val="100000"/>
              </a:lnSpc>
              <a:spcBef>
                <a:spcPts val="25"/>
              </a:spcBef>
            </a:pPr>
            <a:r>
              <a:rPr sz="1800" b="1" dirty="0">
                <a:latin typeface="Microsoft JhengHei"/>
                <a:cs typeface="Microsoft JhengHei"/>
              </a:rPr>
              <a:t>微軟</a:t>
            </a:r>
            <a:r>
              <a:rPr sz="1800" spc="-20" dirty="0">
                <a:latin typeface="Microsoft JhengHei"/>
                <a:cs typeface="Microsoft JhengHei"/>
              </a:rPr>
              <a:t>：Xbox</a:t>
            </a:r>
            <a:endParaRPr sz="1800" dirty="0">
              <a:latin typeface="Microsoft JhengHei"/>
              <a:cs typeface="Microsoft JhengHei"/>
            </a:endParaRPr>
          </a:p>
        </p:txBody>
      </p:sp>
      <p:grpSp>
        <p:nvGrpSpPr>
          <p:cNvPr id="28" name="object 7">
            <a:extLst>
              <a:ext uri="{FF2B5EF4-FFF2-40B4-BE49-F238E27FC236}">
                <a16:creationId xmlns:a16="http://schemas.microsoft.com/office/drawing/2014/main" id="{611310EE-90BA-48FA-882E-0750BEECA0FB}"/>
              </a:ext>
            </a:extLst>
          </p:cNvPr>
          <p:cNvGrpSpPr/>
          <p:nvPr/>
        </p:nvGrpSpPr>
        <p:grpSpPr>
          <a:xfrm>
            <a:off x="6911686" y="1046325"/>
            <a:ext cx="4007485" cy="1750695"/>
            <a:chOff x="6911686" y="1046325"/>
            <a:chExt cx="4007485" cy="1750695"/>
          </a:xfrm>
        </p:grpSpPr>
        <p:sp>
          <p:nvSpPr>
            <p:cNvPr id="29" name="object 8">
              <a:extLst>
                <a:ext uri="{FF2B5EF4-FFF2-40B4-BE49-F238E27FC236}">
                  <a16:creationId xmlns:a16="http://schemas.microsoft.com/office/drawing/2014/main" id="{A0A62CB4-271A-4B34-A56F-EFC4E6BD2DFE}"/>
                </a:ext>
              </a:extLst>
            </p:cNvPr>
            <p:cNvSpPr/>
            <p:nvPr/>
          </p:nvSpPr>
          <p:spPr>
            <a:xfrm>
              <a:off x="6918036" y="1052675"/>
              <a:ext cx="3994785" cy="1737995"/>
            </a:xfrm>
            <a:custGeom>
              <a:avLst/>
              <a:gdLst/>
              <a:ahLst/>
              <a:cxnLst/>
              <a:rect l="l" t="t" r="r" b="b"/>
              <a:pathLst>
                <a:path w="3994784" h="1737995">
                  <a:moveTo>
                    <a:pt x="3705146" y="0"/>
                  </a:moveTo>
                  <a:lnTo>
                    <a:pt x="289582" y="0"/>
                  </a:lnTo>
                  <a:lnTo>
                    <a:pt x="242610" y="3790"/>
                  </a:lnTo>
                  <a:lnTo>
                    <a:pt x="198052" y="14763"/>
                  </a:lnTo>
                  <a:lnTo>
                    <a:pt x="156502" y="32322"/>
                  </a:lnTo>
                  <a:lnTo>
                    <a:pt x="118558" y="55872"/>
                  </a:lnTo>
                  <a:lnTo>
                    <a:pt x="84816" y="84816"/>
                  </a:lnTo>
                  <a:lnTo>
                    <a:pt x="55872" y="118558"/>
                  </a:lnTo>
                  <a:lnTo>
                    <a:pt x="32322" y="156502"/>
                  </a:lnTo>
                  <a:lnTo>
                    <a:pt x="14763" y="198052"/>
                  </a:lnTo>
                  <a:lnTo>
                    <a:pt x="3790" y="242610"/>
                  </a:lnTo>
                  <a:lnTo>
                    <a:pt x="0" y="289582"/>
                  </a:lnTo>
                  <a:lnTo>
                    <a:pt x="0" y="1447885"/>
                  </a:lnTo>
                  <a:lnTo>
                    <a:pt x="3790" y="1494856"/>
                  </a:lnTo>
                  <a:lnTo>
                    <a:pt x="14763" y="1539415"/>
                  </a:lnTo>
                  <a:lnTo>
                    <a:pt x="32322" y="1580965"/>
                  </a:lnTo>
                  <a:lnTo>
                    <a:pt x="55872" y="1618909"/>
                  </a:lnTo>
                  <a:lnTo>
                    <a:pt x="84816" y="1652651"/>
                  </a:lnTo>
                  <a:lnTo>
                    <a:pt x="118558" y="1681595"/>
                  </a:lnTo>
                  <a:lnTo>
                    <a:pt x="156502" y="1705145"/>
                  </a:lnTo>
                  <a:lnTo>
                    <a:pt x="198052" y="1722704"/>
                  </a:lnTo>
                  <a:lnTo>
                    <a:pt x="242610" y="1733677"/>
                  </a:lnTo>
                  <a:lnTo>
                    <a:pt x="289582" y="1737467"/>
                  </a:lnTo>
                  <a:lnTo>
                    <a:pt x="3705146" y="1737467"/>
                  </a:lnTo>
                  <a:lnTo>
                    <a:pt x="3752118" y="1733677"/>
                  </a:lnTo>
                  <a:lnTo>
                    <a:pt x="3796676" y="1722704"/>
                  </a:lnTo>
                  <a:lnTo>
                    <a:pt x="3838226" y="1705145"/>
                  </a:lnTo>
                  <a:lnTo>
                    <a:pt x="3876170" y="1681595"/>
                  </a:lnTo>
                  <a:lnTo>
                    <a:pt x="3909912" y="1652651"/>
                  </a:lnTo>
                  <a:lnTo>
                    <a:pt x="3938856" y="1618909"/>
                  </a:lnTo>
                  <a:lnTo>
                    <a:pt x="3962406" y="1580965"/>
                  </a:lnTo>
                  <a:lnTo>
                    <a:pt x="3979966" y="1539415"/>
                  </a:lnTo>
                  <a:lnTo>
                    <a:pt x="3990938" y="1494856"/>
                  </a:lnTo>
                  <a:lnTo>
                    <a:pt x="3994729" y="1447885"/>
                  </a:lnTo>
                  <a:lnTo>
                    <a:pt x="3994729" y="289582"/>
                  </a:lnTo>
                  <a:lnTo>
                    <a:pt x="3990938" y="242610"/>
                  </a:lnTo>
                  <a:lnTo>
                    <a:pt x="3979966" y="198052"/>
                  </a:lnTo>
                  <a:lnTo>
                    <a:pt x="3962406" y="156502"/>
                  </a:lnTo>
                  <a:lnTo>
                    <a:pt x="3938856" y="118558"/>
                  </a:lnTo>
                  <a:lnTo>
                    <a:pt x="3909912" y="84816"/>
                  </a:lnTo>
                  <a:lnTo>
                    <a:pt x="3876170" y="55872"/>
                  </a:lnTo>
                  <a:lnTo>
                    <a:pt x="3838226" y="32322"/>
                  </a:lnTo>
                  <a:lnTo>
                    <a:pt x="3796676" y="14763"/>
                  </a:lnTo>
                  <a:lnTo>
                    <a:pt x="3752118" y="3790"/>
                  </a:lnTo>
                  <a:lnTo>
                    <a:pt x="3705146" y="0"/>
                  </a:lnTo>
                  <a:close/>
                </a:path>
              </a:pathLst>
            </a:custGeom>
            <a:solidFill>
              <a:srgbClr val="4472C4"/>
            </a:solidFill>
          </p:spPr>
          <p:txBody>
            <a:bodyPr wrap="square" lIns="0" tIns="0" rIns="0" bIns="0" rtlCol="0"/>
            <a:lstStyle/>
            <a:p>
              <a:endParaRPr/>
            </a:p>
          </p:txBody>
        </p:sp>
        <p:sp>
          <p:nvSpPr>
            <p:cNvPr id="30" name="object 9">
              <a:extLst>
                <a:ext uri="{FF2B5EF4-FFF2-40B4-BE49-F238E27FC236}">
                  <a16:creationId xmlns:a16="http://schemas.microsoft.com/office/drawing/2014/main" id="{701EF031-6C32-4DE7-B927-929720F1F27F}"/>
                </a:ext>
              </a:extLst>
            </p:cNvPr>
            <p:cNvSpPr/>
            <p:nvPr/>
          </p:nvSpPr>
          <p:spPr>
            <a:xfrm>
              <a:off x="6918036" y="1052675"/>
              <a:ext cx="3994785" cy="1737995"/>
            </a:xfrm>
            <a:custGeom>
              <a:avLst/>
              <a:gdLst/>
              <a:ahLst/>
              <a:cxnLst/>
              <a:rect l="l" t="t" r="r" b="b"/>
              <a:pathLst>
                <a:path w="3994784" h="1737995">
                  <a:moveTo>
                    <a:pt x="0" y="289583"/>
                  </a:moveTo>
                  <a:lnTo>
                    <a:pt x="3790" y="242611"/>
                  </a:lnTo>
                  <a:lnTo>
                    <a:pt x="14763" y="198052"/>
                  </a:lnTo>
                  <a:lnTo>
                    <a:pt x="32322" y="156503"/>
                  </a:lnTo>
                  <a:lnTo>
                    <a:pt x="55872" y="118559"/>
                  </a:lnTo>
                  <a:lnTo>
                    <a:pt x="84816" y="84816"/>
                  </a:lnTo>
                  <a:lnTo>
                    <a:pt x="118559" y="55872"/>
                  </a:lnTo>
                  <a:lnTo>
                    <a:pt x="156502" y="32322"/>
                  </a:lnTo>
                  <a:lnTo>
                    <a:pt x="198052" y="14763"/>
                  </a:lnTo>
                  <a:lnTo>
                    <a:pt x="242611" y="3790"/>
                  </a:lnTo>
                  <a:lnTo>
                    <a:pt x="289582" y="0"/>
                  </a:lnTo>
                  <a:lnTo>
                    <a:pt x="3705146" y="0"/>
                  </a:lnTo>
                  <a:lnTo>
                    <a:pt x="3752117" y="3790"/>
                  </a:lnTo>
                  <a:lnTo>
                    <a:pt x="3796676" y="14763"/>
                  </a:lnTo>
                  <a:lnTo>
                    <a:pt x="3838225" y="32322"/>
                  </a:lnTo>
                  <a:lnTo>
                    <a:pt x="3876169" y="55872"/>
                  </a:lnTo>
                  <a:lnTo>
                    <a:pt x="3909912" y="84816"/>
                  </a:lnTo>
                  <a:lnTo>
                    <a:pt x="3938856" y="118559"/>
                  </a:lnTo>
                  <a:lnTo>
                    <a:pt x="3962406" y="156503"/>
                  </a:lnTo>
                  <a:lnTo>
                    <a:pt x="3979965" y="198052"/>
                  </a:lnTo>
                  <a:lnTo>
                    <a:pt x="3990938" y="242611"/>
                  </a:lnTo>
                  <a:lnTo>
                    <a:pt x="3994729" y="289583"/>
                  </a:lnTo>
                  <a:lnTo>
                    <a:pt x="3994729" y="1447885"/>
                  </a:lnTo>
                  <a:lnTo>
                    <a:pt x="3990938" y="1494856"/>
                  </a:lnTo>
                  <a:lnTo>
                    <a:pt x="3979965" y="1539415"/>
                  </a:lnTo>
                  <a:lnTo>
                    <a:pt x="3962406" y="1580964"/>
                  </a:lnTo>
                  <a:lnTo>
                    <a:pt x="3938856" y="1618908"/>
                  </a:lnTo>
                  <a:lnTo>
                    <a:pt x="3909912" y="1652651"/>
                  </a:lnTo>
                  <a:lnTo>
                    <a:pt x="3876169" y="1681595"/>
                  </a:lnTo>
                  <a:lnTo>
                    <a:pt x="3838225" y="1705145"/>
                  </a:lnTo>
                  <a:lnTo>
                    <a:pt x="3796676" y="1722704"/>
                  </a:lnTo>
                  <a:lnTo>
                    <a:pt x="3752117" y="1733677"/>
                  </a:lnTo>
                  <a:lnTo>
                    <a:pt x="3705146" y="1737468"/>
                  </a:lnTo>
                  <a:lnTo>
                    <a:pt x="289582" y="1737468"/>
                  </a:lnTo>
                  <a:lnTo>
                    <a:pt x="242611" y="1733677"/>
                  </a:lnTo>
                  <a:lnTo>
                    <a:pt x="198052" y="1722704"/>
                  </a:lnTo>
                  <a:lnTo>
                    <a:pt x="156502" y="1705145"/>
                  </a:lnTo>
                  <a:lnTo>
                    <a:pt x="118559" y="1681595"/>
                  </a:lnTo>
                  <a:lnTo>
                    <a:pt x="84816" y="1652651"/>
                  </a:lnTo>
                  <a:lnTo>
                    <a:pt x="55872" y="1618908"/>
                  </a:lnTo>
                  <a:lnTo>
                    <a:pt x="32322" y="1580964"/>
                  </a:lnTo>
                  <a:lnTo>
                    <a:pt x="14763" y="1539415"/>
                  </a:lnTo>
                  <a:lnTo>
                    <a:pt x="3790" y="1494856"/>
                  </a:lnTo>
                  <a:lnTo>
                    <a:pt x="0" y="1447885"/>
                  </a:lnTo>
                  <a:lnTo>
                    <a:pt x="0" y="289583"/>
                  </a:lnTo>
                  <a:close/>
                </a:path>
              </a:pathLst>
            </a:custGeom>
            <a:ln w="12700">
              <a:solidFill>
                <a:srgbClr val="2F528F"/>
              </a:solidFill>
            </a:ln>
          </p:spPr>
          <p:txBody>
            <a:bodyPr wrap="square" lIns="0" tIns="0" rIns="0" bIns="0" rtlCol="0"/>
            <a:lstStyle/>
            <a:p>
              <a:endParaRPr/>
            </a:p>
          </p:txBody>
        </p:sp>
      </p:grpSp>
      <p:sp>
        <p:nvSpPr>
          <p:cNvPr id="31" name="object 10">
            <a:extLst>
              <a:ext uri="{FF2B5EF4-FFF2-40B4-BE49-F238E27FC236}">
                <a16:creationId xmlns:a16="http://schemas.microsoft.com/office/drawing/2014/main" id="{DEA2F0B8-609D-4656-A990-D8B4EF16DC0D}"/>
              </a:ext>
            </a:extLst>
          </p:cNvPr>
          <p:cNvSpPr txBox="1"/>
          <p:nvPr/>
        </p:nvSpPr>
        <p:spPr>
          <a:xfrm>
            <a:off x="6996776" y="1346708"/>
            <a:ext cx="4070350" cy="1785104"/>
          </a:xfrm>
          <a:prstGeom prst="rect">
            <a:avLst/>
          </a:prstGeom>
        </p:spPr>
        <p:txBody>
          <a:bodyPr vert="horz" wrap="square" lIns="0" tIns="33020" rIns="0" bIns="0" rtlCol="0">
            <a:spAutoFit/>
          </a:bodyPr>
          <a:lstStyle/>
          <a:p>
            <a:pPr marL="139700" marR="365125" indent="574040">
              <a:lnSpc>
                <a:spcPts val="4300"/>
              </a:lnSpc>
              <a:spcBef>
                <a:spcPts val="260"/>
              </a:spcBef>
            </a:pPr>
            <a:r>
              <a:rPr lang="zh-CN" altLang="en-US" sz="3600" spc="-20" dirty="0">
                <a:solidFill>
                  <a:srgbClr val="FFFFFF"/>
                </a:solidFill>
                <a:latin typeface="Microsoft JhengHei"/>
                <a:cs typeface="Microsoft JhengHei"/>
              </a:rPr>
              <a:t>电脑</a:t>
            </a:r>
            <a:r>
              <a:rPr sz="3600" spc="-20" dirty="0">
                <a:solidFill>
                  <a:srgbClr val="FFFFFF"/>
                </a:solidFill>
                <a:latin typeface="Microsoft JhengHei"/>
                <a:cs typeface="Microsoft JhengHei"/>
              </a:rPr>
              <a:t>（PC） </a:t>
            </a:r>
            <a:r>
              <a:rPr sz="3600" dirty="0">
                <a:solidFill>
                  <a:srgbClr val="FFFFFF"/>
                </a:solidFill>
                <a:latin typeface="Microsoft JhengHei"/>
                <a:cs typeface="Microsoft JhengHei"/>
              </a:rPr>
              <a:t>Computer</a:t>
            </a:r>
            <a:r>
              <a:rPr sz="3600" spc="-125" dirty="0">
                <a:solidFill>
                  <a:srgbClr val="FFFFFF"/>
                </a:solidFill>
                <a:latin typeface="Microsoft JhengHei"/>
                <a:cs typeface="Microsoft JhengHei"/>
              </a:rPr>
              <a:t> </a:t>
            </a:r>
            <a:r>
              <a:rPr sz="3600" spc="-20" dirty="0">
                <a:solidFill>
                  <a:srgbClr val="FFFFFF"/>
                </a:solidFill>
                <a:latin typeface="Microsoft JhengHei"/>
                <a:cs typeface="Microsoft JhengHei"/>
              </a:rPr>
              <a:t>Game</a:t>
            </a:r>
            <a:endParaRPr sz="3600" dirty="0">
              <a:latin typeface="Microsoft JhengHei"/>
              <a:cs typeface="Microsoft JhengHei"/>
            </a:endParaRPr>
          </a:p>
          <a:p>
            <a:pPr marL="12700">
              <a:lnSpc>
                <a:spcPct val="100000"/>
              </a:lnSpc>
              <a:spcBef>
                <a:spcPts val="2855"/>
              </a:spcBef>
            </a:pPr>
            <a:r>
              <a:rPr sz="1800" spc="-10" dirty="0">
                <a:latin typeface="Microsoft JhengHei"/>
                <a:cs typeface="Microsoft JhengHei"/>
              </a:rPr>
              <a:t>Steam，Epic</a:t>
            </a:r>
            <a:r>
              <a:rPr sz="1800" spc="-40" dirty="0">
                <a:latin typeface="Microsoft JhengHei"/>
                <a:cs typeface="Microsoft JhengHei"/>
              </a:rPr>
              <a:t> </a:t>
            </a:r>
            <a:r>
              <a:rPr sz="1800" spc="-10" dirty="0">
                <a:latin typeface="Microsoft JhengHei"/>
                <a:cs typeface="Microsoft JhengHei"/>
              </a:rPr>
              <a:t>Games，Origin，Ubisoft</a:t>
            </a:r>
            <a:endParaRPr sz="1800" dirty="0">
              <a:latin typeface="Microsoft JhengHei"/>
              <a:cs typeface="Microsoft JhengHei"/>
            </a:endParaRPr>
          </a:p>
        </p:txBody>
      </p:sp>
      <p:grpSp>
        <p:nvGrpSpPr>
          <p:cNvPr id="32" name="object 11">
            <a:extLst>
              <a:ext uri="{FF2B5EF4-FFF2-40B4-BE49-F238E27FC236}">
                <a16:creationId xmlns:a16="http://schemas.microsoft.com/office/drawing/2014/main" id="{2CC78B9B-3992-4E60-9D11-26EE9384BDCD}"/>
              </a:ext>
            </a:extLst>
          </p:cNvPr>
          <p:cNvGrpSpPr/>
          <p:nvPr/>
        </p:nvGrpSpPr>
        <p:grpSpPr>
          <a:xfrm>
            <a:off x="6278773" y="3991781"/>
            <a:ext cx="4640580" cy="1520825"/>
            <a:chOff x="6278773" y="3991781"/>
            <a:chExt cx="4640580" cy="1520825"/>
          </a:xfrm>
        </p:grpSpPr>
        <p:sp>
          <p:nvSpPr>
            <p:cNvPr id="33" name="object 12">
              <a:extLst>
                <a:ext uri="{FF2B5EF4-FFF2-40B4-BE49-F238E27FC236}">
                  <a16:creationId xmlns:a16="http://schemas.microsoft.com/office/drawing/2014/main" id="{0123CADC-4834-43E0-A3C4-F8F9BD58FB6F}"/>
                </a:ext>
              </a:extLst>
            </p:cNvPr>
            <p:cNvSpPr/>
            <p:nvPr/>
          </p:nvSpPr>
          <p:spPr>
            <a:xfrm>
              <a:off x="6285123" y="3998131"/>
              <a:ext cx="4627880" cy="1508125"/>
            </a:xfrm>
            <a:custGeom>
              <a:avLst/>
              <a:gdLst/>
              <a:ahLst/>
              <a:cxnLst/>
              <a:rect l="l" t="t" r="r" b="b"/>
              <a:pathLst>
                <a:path w="4627880" h="1508125">
                  <a:moveTo>
                    <a:pt x="4376371" y="0"/>
                  </a:moveTo>
                  <a:lnTo>
                    <a:pt x="251270" y="0"/>
                  </a:lnTo>
                  <a:lnTo>
                    <a:pt x="206104" y="4048"/>
                  </a:lnTo>
                  <a:lnTo>
                    <a:pt x="163594" y="15720"/>
                  </a:lnTo>
                  <a:lnTo>
                    <a:pt x="124449" y="34306"/>
                  </a:lnTo>
                  <a:lnTo>
                    <a:pt x="89380" y="59096"/>
                  </a:lnTo>
                  <a:lnTo>
                    <a:pt x="59095" y="89380"/>
                  </a:lnTo>
                  <a:lnTo>
                    <a:pt x="34305" y="124450"/>
                  </a:lnTo>
                  <a:lnTo>
                    <a:pt x="15720" y="163595"/>
                  </a:lnTo>
                  <a:lnTo>
                    <a:pt x="4048" y="206105"/>
                  </a:lnTo>
                  <a:lnTo>
                    <a:pt x="0" y="251272"/>
                  </a:lnTo>
                  <a:lnTo>
                    <a:pt x="0" y="1256319"/>
                  </a:lnTo>
                  <a:lnTo>
                    <a:pt x="4048" y="1301486"/>
                  </a:lnTo>
                  <a:lnTo>
                    <a:pt x="15720" y="1343996"/>
                  </a:lnTo>
                  <a:lnTo>
                    <a:pt x="34305" y="1383141"/>
                  </a:lnTo>
                  <a:lnTo>
                    <a:pt x="59095" y="1418211"/>
                  </a:lnTo>
                  <a:lnTo>
                    <a:pt x="89380" y="1448495"/>
                  </a:lnTo>
                  <a:lnTo>
                    <a:pt x="124449" y="1473285"/>
                  </a:lnTo>
                  <a:lnTo>
                    <a:pt x="163594" y="1491871"/>
                  </a:lnTo>
                  <a:lnTo>
                    <a:pt x="206104" y="1503543"/>
                  </a:lnTo>
                  <a:lnTo>
                    <a:pt x="251270" y="1507591"/>
                  </a:lnTo>
                  <a:lnTo>
                    <a:pt x="4376371" y="1507591"/>
                  </a:lnTo>
                  <a:lnTo>
                    <a:pt x="4421537" y="1503543"/>
                  </a:lnTo>
                  <a:lnTo>
                    <a:pt x="4464048" y="1491871"/>
                  </a:lnTo>
                  <a:lnTo>
                    <a:pt x="4503192" y="1473285"/>
                  </a:lnTo>
                  <a:lnTo>
                    <a:pt x="4538262" y="1448495"/>
                  </a:lnTo>
                  <a:lnTo>
                    <a:pt x="4568546" y="1418211"/>
                  </a:lnTo>
                  <a:lnTo>
                    <a:pt x="4593336" y="1383141"/>
                  </a:lnTo>
                  <a:lnTo>
                    <a:pt x="4611922" y="1343996"/>
                  </a:lnTo>
                  <a:lnTo>
                    <a:pt x="4623594" y="1301486"/>
                  </a:lnTo>
                  <a:lnTo>
                    <a:pt x="4627642" y="1256319"/>
                  </a:lnTo>
                  <a:lnTo>
                    <a:pt x="4627642" y="251272"/>
                  </a:lnTo>
                  <a:lnTo>
                    <a:pt x="4623594" y="206105"/>
                  </a:lnTo>
                  <a:lnTo>
                    <a:pt x="4611922" y="163595"/>
                  </a:lnTo>
                  <a:lnTo>
                    <a:pt x="4593336" y="124450"/>
                  </a:lnTo>
                  <a:lnTo>
                    <a:pt x="4568546" y="89380"/>
                  </a:lnTo>
                  <a:lnTo>
                    <a:pt x="4538262" y="59096"/>
                  </a:lnTo>
                  <a:lnTo>
                    <a:pt x="4503192" y="34306"/>
                  </a:lnTo>
                  <a:lnTo>
                    <a:pt x="4464048" y="15720"/>
                  </a:lnTo>
                  <a:lnTo>
                    <a:pt x="4421537" y="4048"/>
                  </a:lnTo>
                  <a:lnTo>
                    <a:pt x="4376371" y="0"/>
                  </a:lnTo>
                  <a:close/>
                </a:path>
              </a:pathLst>
            </a:custGeom>
            <a:solidFill>
              <a:srgbClr val="ED7D31"/>
            </a:solidFill>
          </p:spPr>
          <p:txBody>
            <a:bodyPr wrap="square" lIns="0" tIns="0" rIns="0" bIns="0" rtlCol="0"/>
            <a:lstStyle/>
            <a:p>
              <a:endParaRPr/>
            </a:p>
          </p:txBody>
        </p:sp>
        <p:sp>
          <p:nvSpPr>
            <p:cNvPr id="34" name="object 13">
              <a:extLst>
                <a:ext uri="{FF2B5EF4-FFF2-40B4-BE49-F238E27FC236}">
                  <a16:creationId xmlns:a16="http://schemas.microsoft.com/office/drawing/2014/main" id="{D8E6E314-CB86-46FD-8463-C1F6A3F0451D}"/>
                </a:ext>
              </a:extLst>
            </p:cNvPr>
            <p:cNvSpPr/>
            <p:nvPr/>
          </p:nvSpPr>
          <p:spPr>
            <a:xfrm>
              <a:off x="6285123" y="3998131"/>
              <a:ext cx="4627880" cy="1508125"/>
            </a:xfrm>
            <a:custGeom>
              <a:avLst/>
              <a:gdLst/>
              <a:ahLst/>
              <a:cxnLst/>
              <a:rect l="l" t="t" r="r" b="b"/>
              <a:pathLst>
                <a:path w="4627880" h="1508125">
                  <a:moveTo>
                    <a:pt x="0" y="251271"/>
                  </a:moveTo>
                  <a:lnTo>
                    <a:pt x="4048" y="206105"/>
                  </a:lnTo>
                  <a:lnTo>
                    <a:pt x="15720" y="163595"/>
                  </a:lnTo>
                  <a:lnTo>
                    <a:pt x="34305" y="124450"/>
                  </a:lnTo>
                  <a:lnTo>
                    <a:pt x="59095" y="89380"/>
                  </a:lnTo>
                  <a:lnTo>
                    <a:pt x="89380" y="59096"/>
                  </a:lnTo>
                  <a:lnTo>
                    <a:pt x="124449" y="34305"/>
                  </a:lnTo>
                  <a:lnTo>
                    <a:pt x="163594" y="15720"/>
                  </a:lnTo>
                  <a:lnTo>
                    <a:pt x="206104" y="4048"/>
                  </a:lnTo>
                  <a:lnTo>
                    <a:pt x="251271" y="0"/>
                  </a:lnTo>
                  <a:lnTo>
                    <a:pt x="4376372" y="0"/>
                  </a:lnTo>
                  <a:lnTo>
                    <a:pt x="4421538" y="4048"/>
                  </a:lnTo>
                  <a:lnTo>
                    <a:pt x="4464048" y="15720"/>
                  </a:lnTo>
                  <a:lnTo>
                    <a:pt x="4503193" y="34305"/>
                  </a:lnTo>
                  <a:lnTo>
                    <a:pt x="4538262" y="59096"/>
                  </a:lnTo>
                  <a:lnTo>
                    <a:pt x="4568547" y="89380"/>
                  </a:lnTo>
                  <a:lnTo>
                    <a:pt x="4593337" y="124450"/>
                  </a:lnTo>
                  <a:lnTo>
                    <a:pt x="4611922" y="163595"/>
                  </a:lnTo>
                  <a:lnTo>
                    <a:pt x="4623594" y="206105"/>
                  </a:lnTo>
                  <a:lnTo>
                    <a:pt x="4627643" y="251271"/>
                  </a:lnTo>
                  <a:lnTo>
                    <a:pt x="4627643" y="1256319"/>
                  </a:lnTo>
                  <a:lnTo>
                    <a:pt x="4623594" y="1301485"/>
                  </a:lnTo>
                  <a:lnTo>
                    <a:pt x="4611922" y="1343996"/>
                  </a:lnTo>
                  <a:lnTo>
                    <a:pt x="4593337" y="1383140"/>
                  </a:lnTo>
                  <a:lnTo>
                    <a:pt x="4568547" y="1418210"/>
                  </a:lnTo>
                  <a:lnTo>
                    <a:pt x="4538262" y="1448495"/>
                  </a:lnTo>
                  <a:lnTo>
                    <a:pt x="4503193" y="1473285"/>
                  </a:lnTo>
                  <a:lnTo>
                    <a:pt x="4464048" y="1491870"/>
                  </a:lnTo>
                  <a:lnTo>
                    <a:pt x="4421538" y="1503542"/>
                  </a:lnTo>
                  <a:lnTo>
                    <a:pt x="4376372" y="1507591"/>
                  </a:lnTo>
                  <a:lnTo>
                    <a:pt x="251271" y="1507591"/>
                  </a:lnTo>
                  <a:lnTo>
                    <a:pt x="206104" y="1503542"/>
                  </a:lnTo>
                  <a:lnTo>
                    <a:pt x="163594" y="1491870"/>
                  </a:lnTo>
                  <a:lnTo>
                    <a:pt x="124449" y="1473285"/>
                  </a:lnTo>
                  <a:lnTo>
                    <a:pt x="89380" y="1448495"/>
                  </a:lnTo>
                  <a:lnTo>
                    <a:pt x="59095" y="1418210"/>
                  </a:lnTo>
                  <a:lnTo>
                    <a:pt x="34305" y="1383140"/>
                  </a:lnTo>
                  <a:lnTo>
                    <a:pt x="15720" y="1343996"/>
                  </a:lnTo>
                  <a:lnTo>
                    <a:pt x="4048" y="1301485"/>
                  </a:lnTo>
                  <a:lnTo>
                    <a:pt x="0" y="1256319"/>
                  </a:lnTo>
                  <a:lnTo>
                    <a:pt x="0" y="251271"/>
                  </a:lnTo>
                  <a:close/>
                </a:path>
              </a:pathLst>
            </a:custGeom>
            <a:ln w="12700">
              <a:solidFill>
                <a:srgbClr val="AE5A21"/>
              </a:solidFill>
            </a:ln>
          </p:spPr>
          <p:txBody>
            <a:bodyPr wrap="square" lIns="0" tIns="0" rIns="0" bIns="0" rtlCol="0"/>
            <a:lstStyle/>
            <a:p>
              <a:endParaRPr/>
            </a:p>
          </p:txBody>
        </p:sp>
      </p:grpSp>
      <p:sp>
        <p:nvSpPr>
          <p:cNvPr id="35" name="object 14">
            <a:extLst>
              <a:ext uri="{FF2B5EF4-FFF2-40B4-BE49-F238E27FC236}">
                <a16:creationId xmlns:a16="http://schemas.microsoft.com/office/drawing/2014/main" id="{7527230B-ED99-418B-B5A4-191032C1F7F1}"/>
              </a:ext>
            </a:extLst>
          </p:cNvPr>
          <p:cNvSpPr txBox="1"/>
          <p:nvPr/>
        </p:nvSpPr>
        <p:spPr>
          <a:xfrm>
            <a:off x="6363863" y="4178300"/>
            <a:ext cx="4286250" cy="1695335"/>
          </a:xfrm>
          <a:prstGeom prst="rect">
            <a:avLst/>
          </a:prstGeom>
        </p:spPr>
        <p:txBody>
          <a:bodyPr vert="horz" wrap="square" lIns="0" tIns="33019" rIns="0" bIns="0" rtlCol="0">
            <a:spAutoFit/>
          </a:bodyPr>
          <a:lstStyle/>
          <a:p>
            <a:pPr marL="681355" marR="5080" indent="-485140">
              <a:lnSpc>
                <a:spcPts val="4300"/>
              </a:lnSpc>
              <a:spcBef>
                <a:spcPts val="259"/>
              </a:spcBef>
            </a:pPr>
            <a:r>
              <a:rPr lang="zh-CN" altLang="en-US" sz="3600" spc="-10" dirty="0">
                <a:solidFill>
                  <a:srgbClr val="FFFFFF"/>
                </a:solidFill>
                <a:latin typeface="Microsoft JhengHei"/>
                <a:cs typeface="Microsoft JhengHei"/>
              </a:rPr>
              <a:t>智能手机</a:t>
            </a:r>
            <a:r>
              <a:rPr sz="3600" spc="-10" dirty="0">
                <a:solidFill>
                  <a:srgbClr val="FFFFFF"/>
                </a:solidFill>
                <a:latin typeface="Microsoft JhengHei"/>
                <a:cs typeface="Microsoft JhengHei"/>
              </a:rPr>
              <a:t> /</a:t>
            </a:r>
            <a:r>
              <a:rPr lang="zh-CN" altLang="en-US" sz="3600" spc="-10" dirty="0">
                <a:solidFill>
                  <a:srgbClr val="FFFFFF"/>
                </a:solidFill>
                <a:latin typeface="Microsoft JhengHei"/>
                <a:cs typeface="Microsoft JhengHei"/>
              </a:rPr>
              <a:t>移动设备</a:t>
            </a:r>
            <a:r>
              <a:rPr sz="3600" spc="-50" dirty="0">
                <a:solidFill>
                  <a:srgbClr val="FFFFFF"/>
                </a:solidFill>
                <a:latin typeface="Microsoft JhengHei"/>
                <a:cs typeface="Microsoft JhengHei"/>
              </a:rPr>
              <a:t> </a:t>
            </a:r>
            <a:r>
              <a:rPr sz="3600" dirty="0">
                <a:solidFill>
                  <a:srgbClr val="FFFFFF"/>
                </a:solidFill>
                <a:latin typeface="Microsoft JhengHei"/>
                <a:cs typeface="Microsoft JhengHei"/>
              </a:rPr>
              <a:t>Mobile</a:t>
            </a:r>
            <a:r>
              <a:rPr sz="3600" spc="-60" dirty="0">
                <a:solidFill>
                  <a:srgbClr val="FFFFFF"/>
                </a:solidFill>
                <a:latin typeface="Microsoft JhengHei"/>
                <a:cs typeface="Microsoft JhengHei"/>
              </a:rPr>
              <a:t> </a:t>
            </a:r>
            <a:r>
              <a:rPr sz="3600" spc="-10" dirty="0">
                <a:solidFill>
                  <a:srgbClr val="FFFFFF"/>
                </a:solidFill>
                <a:latin typeface="Microsoft JhengHei"/>
                <a:cs typeface="Microsoft JhengHei"/>
              </a:rPr>
              <a:t>Games</a:t>
            </a:r>
            <a:endParaRPr sz="3600" dirty="0">
              <a:latin typeface="Microsoft JhengHei"/>
              <a:cs typeface="Microsoft JhengHei"/>
            </a:endParaRPr>
          </a:p>
          <a:p>
            <a:pPr marL="12700">
              <a:lnSpc>
                <a:spcPct val="100000"/>
              </a:lnSpc>
              <a:spcBef>
                <a:spcPts val="2205"/>
              </a:spcBef>
            </a:pPr>
            <a:r>
              <a:rPr sz="1800" spc="-10" dirty="0">
                <a:latin typeface="Microsoft JhengHei"/>
                <a:cs typeface="Microsoft JhengHei"/>
              </a:rPr>
              <a:t>ios，Android（</a:t>
            </a:r>
            <a:r>
              <a:rPr sz="1800" dirty="0">
                <a:latin typeface="Microsoft JhengHei"/>
                <a:cs typeface="Microsoft JhengHei"/>
              </a:rPr>
              <a:t>含第三方平台</a:t>
            </a:r>
            <a:r>
              <a:rPr sz="1800" spc="-50" dirty="0">
                <a:latin typeface="Microsoft JhengHei"/>
                <a:cs typeface="Microsoft JhengHei"/>
              </a:rPr>
              <a:t>）</a:t>
            </a:r>
            <a:endParaRPr sz="1800" dirty="0">
              <a:latin typeface="Microsoft JhengHei"/>
              <a:cs typeface="Microsoft JhengHei"/>
            </a:endParaRPr>
          </a:p>
        </p:txBody>
      </p:sp>
      <p:grpSp>
        <p:nvGrpSpPr>
          <p:cNvPr id="36" name="object 15">
            <a:extLst>
              <a:ext uri="{FF2B5EF4-FFF2-40B4-BE49-F238E27FC236}">
                <a16:creationId xmlns:a16="http://schemas.microsoft.com/office/drawing/2014/main" id="{1FFF0A6B-15EC-412B-98C6-5844F766D361}"/>
              </a:ext>
            </a:extLst>
          </p:cNvPr>
          <p:cNvGrpSpPr/>
          <p:nvPr/>
        </p:nvGrpSpPr>
        <p:grpSpPr>
          <a:xfrm>
            <a:off x="677140" y="5125639"/>
            <a:ext cx="4363085" cy="1205865"/>
            <a:chOff x="677140" y="5125639"/>
            <a:chExt cx="4363085" cy="1205865"/>
          </a:xfrm>
        </p:grpSpPr>
        <p:sp>
          <p:nvSpPr>
            <p:cNvPr id="37" name="object 16">
              <a:extLst>
                <a:ext uri="{FF2B5EF4-FFF2-40B4-BE49-F238E27FC236}">
                  <a16:creationId xmlns:a16="http://schemas.microsoft.com/office/drawing/2014/main" id="{A2075B48-EFAE-4E12-A92D-84AFD18F3436}"/>
                </a:ext>
              </a:extLst>
            </p:cNvPr>
            <p:cNvSpPr/>
            <p:nvPr/>
          </p:nvSpPr>
          <p:spPr>
            <a:xfrm>
              <a:off x="683490" y="5131989"/>
              <a:ext cx="4350385" cy="1193165"/>
            </a:xfrm>
            <a:custGeom>
              <a:avLst/>
              <a:gdLst/>
              <a:ahLst/>
              <a:cxnLst/>
              <a:rect l="l" t="t" r="r" b="b"/>
              <a:pathLst>
                <a:path w="4350385" h="1193164">
                  <a:moveTo>
                    <a:pt x="4151551" y="0"/>
                  </a:moveTo>
                  <a:lnTo>
                    <a:pt x="198776" y="0"/>
                  </a:lnTo>
                  <a:lnTo>
                    <a:pt x="153198" y="5249"/>
                  </a:lnTo>
                  <a:lnTo>
                    <a:pt x="111359" y="20203"/>
                  </a:lnTo>
                  <a:lnTo>
                    <a:pt x="74451" y="43668"/>
                  </a:lnTo>
                  <a:lnTo>
                    <a:pt x="43668" y="74451"/>
                  </a:lnTo>
                  <a:lnTo>
                    <a:pt x="20203" y="111359"/>
                  </a:lnTo>
                  <a:lnTo>
                    <a:pt x="5249" y="153198"/>
                  </a:lnTo>
                  <a:lnTo>
                    <a:pt x="0" y="198776"/>
                  </a:lnTo>
                  <a:lnTo>
                    <a:pt x="0" y="993868"/>
                  </a:lnTo>
                  <a:lnTo>
                    <a:pt x="5249" y="1039446"/>
                  </a:lnTo>
                  <a:lnTo>
                    <a:pt x="20203" y="1081285"/>
                  </a:lnTo>
                  <a:lnTo>
                    <a:pt x="43668" y="1118193"/>
                  </a:lnTo>
                  <a:lnTo>
                    <a:pt x="74451" y="1148976"/>
                  </a:lnTo>
                  <a:lnTo>
                    <a:pt x="111359" y="1172441"/>
                  </a:lnTo>
                  <a:lnTo>
                    <a:pt x="153198" y="1187395"/>
                  </a:lnTo>
                  <a:lnTo>
                    <a:pt x="198776" y="1192645"/>
                  </a:lnTo>
                  <a:lnTo>
                    <a:pt x="4151551" y="1192645"/>
                  </a:lnTo>
                  <a:lnTo>
                    <a:pt x="4197128" y="1187395"/>
                  </a:lnTo>
                  <a:lnTo>
                    <a:pt x="4238967" y="1172441"/>
                  </a:lnTo>
                  <a:lnTo>
                    <a:pt x="4275874" y="1148976"/>
                  </a:lnTo>
                  <a:lnTo>
                    <a:pt x="4306657" y="1118193"/>
                  </a:lnTo>
                  <a:lnTo>
                    <a:pt x="4330122" y="1081285"/>
                  </a:lnTo>
                  <a:lnTo>
                    <a:pt x="4345076" y="1039446"/>
                  </a:lnTo>
                  <a:lnTo>
                    <a:pt x="4350326" y="993868"/>
                  </a:lnTo>
                  <a:lnTo>
                    <a:pt x="4350326" y="198776"/>
                  </a:lnTo>
                  <a:lnTo>
                    <a:pt x="4345076" y="153198"/>
                  </a:lnTo>
                  <a:lnTo>
                    <a:pt x="4330122" y="111359"/>
                  </a:lnTo>
                  <a:lnTo>
                    <a:pt x="4306657" y="74451"/>
                  </a:lnTo>
                  <a:lnTo>
                    <a:pt x="4275874" y="43668"/>
                  </a:lnTo>
                  <a:lnTo>
                    <a:pt x="4238967" y="20203"/>
                  </a:lnTo>
                  <a:lnTo>
                    <a:pt x="4197128" y="5249"/>
                  </a:lnTo>
                  <a:lnTo>
                    <a:pt x="4151551" y="0"/>
                  </a:lnTo>
                  <a:close/>
                </a:path>
              </a:pathLst>
            </a:custGeom>
            <a:solidFill>
              <a:srgbClr val="A5A5A5"/>
            </a:solidFill>
          </p:spPr>
          <p:txBody>
            <a:bodyPr wrap="square" lIns="0" tIns="0" rIns="0" bIns="0" rtlCol="0"/>
            <a:lstStyle/>
            <a:p>
              <a:endParaRPr/>
            </a:p>
          </p:txBody>
        </p:sp>
        <p:sp>
          <p:nvSpPr>
            <p:cNvPr id="38" name="object 17">
              <a:extLst>
                <a:ext uri="{FF2B5EF4-FFF2-40B4-BE49-F238E27FC236}">
                  <a16:creationId xmlns:a16="http://schemas.microsoft.com/office/drawing/2014/main" id="{4B3037DF-E223-470C-BA20-5B88FEE25EB3}"/>
                </a:ext>
              </a:extLst>
            </p:cNvPr>
            <p:cNvSpPr/>
            <p:nvPr/>
          </p:nvSpPr>
          <p:spPr>
            <a:xfrm>
              <a:off x="683490" y="5131989"/>
              <a:ext cx="4350385" cy="1193165"/>
            </a:xfrm>
            <a:custGeom>
              <a:avLst/>
              <a:gdLst/>
              <a:ahLst/>
              <a:cxnLst/>
              <a:rect l="l" t="t" r="r" b="b"/>
              <a:pathLst>
                <a:path w="4350385" h="1193164">
                  <a:moveTo>
                    <a:pt x="0" y="198776"/>
                  </a:moveTo>
                  <a:lnTo>
                    <a:pt x="5249" y="153199"/>
                  </a:lnTo>
                  <a:lnTo>
                    <a:pt x="20203" y="111359"/>
                  </a:lnTo>
                  <a:lnTo>
                    <a:pt x="43668" y="74452"/>
                  </a:lnTo>
                  <a:lnTo>
                    <a:pt x="74451" y="43669"/>
                  </a:lnTo>
                  <a:lnTo>
                    <a:pt x="111359" y="20203"/>
                  </a:lnTo>
                  <a:lnTo>
                    <a:pt x="153198" y="5249"/>
                  </a:lnTo>
                  <a:lnTo>
                    <a:pt x="198776" y="0"/>
                  </a:lnTo>
                  <a:lnTo>
                    <a:pt x="4151551" y="0"/>
                  </a:lnTo>
                  <a:lnTo>
                    <a:pt x="4197128" y="5249"/>
                  </a:lnTo>
                  <a:lnTo>
                    <a:pt x="4238967" y="20203"/>
                  </a:lnTo>
                  <a:lnTo>
                    <a:pt x="4275875" y="43669"/>
                  </a:lnTo>
                  <a:lnTo>
                    <a:pt x="4306658" y="74452"/>
                  </a:lnTo>
                  <a:lnTo>
                    <a:pt x="4330123" y="111359"/>
                  </a:lnTo>
                  <a:lnTo>
                    <a:pt x="4345077" y="153199"/>
                  </a:lnTo>
                  <a:lnTo>
                    <a:pt x="4350327" y="198776"/>
                  </a:lnTo>
                  <a:lnTo>
                    <a:pt x="4350327" y="993869"/>
                  </a:lnTo>
                  <a:lnTo>
                    <a:pt x="4345077" y="1039447"/>
                  </a:lnTo>
                  <a:lnTo>
                    <a:pt x="4330123" y="1081286"/>
                  </a:lnTo>
                  <a:lnTo>
                    <a:pt x="4306658" y="1118194"/>
                  </a:lnTo>
                  <a:lnTo>
                    <a:pt x="4275875" y="1148977"/>
                  </a:lnTo>
                  <a:lnTo>
                    <a:pt x="4238967" y="1172442"/>
                  </a:lnTo>
                  <a:lnTo>
                    <a:pt x="4197128" y="1187396"/>
                  </a:lnTo>
                  <a:lnTo>
                    <a:pt x="4151551" y="1192646"/>
                  </a:lnTo>
                  <a:lnTo>
                    <a:pt x="198776" y="1192646"/>
                  </a:lnTo>
                  <a:lnTo>
                    <a:pt x="153198" y="1187396"/>
                  </a:lnTo>
                  <a:lnTo>
                    <a:pt x="111359" y="1172442"/>
                  </a:lnTo>
                  <a:lnTo>
                    <a:pt x="74451" y="1148977"/>
                  </a:lnTo>
                  <a:lnTo>
                    <a:pt x="43668" y="1118194"/>
                  </a:lnTo>
                  <a:lnTo>
                    <a:pt x="20203" y="1081286"/>
                  </a:lnTo>
                  <a:lnTo>
                    <a:pt x="5249" y="1039447"/>
                  </a:lnTo>
                  <a:lnTo>
                    <a:pt x="0" y="993869"/>
                  </a:lnTo>
                  <a:lnTo>
                    <a:pt x="0" y="198776"/>
                  </a:lnTo>
                  <a:close/>
                </a:path>
              </a:pathLst>
            </a:custGeom>
            <a:ln w="12700">
              <a:solidFill>
                <a:srgbClr val="787878"/>
              </a:solidFill>
            </a:ln>
          </p:spPr>
          <p:txBody>
            <a:bodyPr wrap="square" lIns="0" tIns="0" rIns="0" bIns="0" rtlCol="0"/>
            <a:lstStyle/>
            <a:p>
              <a:endParaRPr/>
            </a:p>
          </p:txBody>
        </p:sp>
      </p:grpSp>
      <p:sp>
        <p:nvSpPr>
          <p:cNvPr id="39" name="object 18">
            <a:extLst>
              <a:ext uri="{FF2B5EF4-FFF2-40B4-BE49-F238E27FC236}">
                <a16:creationId xmlns:a16="http://schemas.microsoft.com/office/drawing/2014/main" id="{FA393CE4-DB87-410E-9DAA-60F90A368B9A}"/>
              </a:ext>
            </a:extLst>
          </p:cNvPr>
          <p:cNvSpPr txBox="1"/>
          <p:nvPr/>
        </p:nvSpPr>
        <p:spPr>
          <a:xfrm>
            <a:off x="947080" y="5153659"/>
            <a:ext cx="3823335" cy="1114729"/>
          </a:xfrm>
          <a:prstGeom prst="rect">
            <a:avLst/>
          </a:prstGeom>
        </p:spPr>
        <p:txBody>
          <a:bodyPr vert="horz" wrap="square" lIns="0" tIns="12700" rIns="0" bIns="0" rtlCol="0">
            <a:spAutoFit/>
          </a:bodyPr>
          <a:lstStyle/>
          <a:p>
            <a:pPr algn="ctr">
              <a:lnSpc>
                <a:spcPct val="100000"/>
              </a:lnSpc>
              <a:spcBef>
                <a:spcPts val="100"/>
              </a:spcBef>
            </a:pPr>
            <a:r>
              <a:rPr sz="2400" spc="-20" dirty="0">
                <a:solidFill>
                  <a:srgbClr val="FFFFFF"/>
                </a:solidFill>
                <a:latin typeface="Microsoft JhengHei"/>
                <a:cs typeface="Microsoft JhengHei"/>
              </a:rPr>
              <a:t>其他：</a:t>
            </a:r>
            <a:endParaRPr sz="2400" dirty="0">
              <a:latin typeface="Microsoft JhengHei"/>
              <a:cs typeface="Microsoft JhengHei"/>
            </a:endParaRPr>
          </a:p>
          <a:p>
            <a:pPr marL="12700" marR="5080" algn="ctr">
              <a:lnSpc>
                <a:spcPct val="100800"/>
              </a:lnSpc>
            </a:pPr>
            <a:r>
              <a:rPr sz="2400" dirty="0">
                <a:solidFill>
                  <a:srgbClr val="FFFFFF"/>
                </a:solidFill>
                <a:latin typeface="Microsoft JhengHei"/>
                <a:cs typeface="Microsoft JhengHei"/>
              </a:rPr>
              <a:t>Web</a:t>
            </a:r>
            <a:r>
              <a:rPr sz="2400" spc="-85" dirty="0">
                <a:solidFill>
                  <a:srgbClr val="FFFFFF"/>
                </a:solidFill>
                <a:latin typeface="Microsoft JhengHei"/>
                <a:cs typeface="Microsoft JhengHei"/>
              </a:rPr>
              <a:t> </a:t>
            </a:r>
            <a:r>
              <a:rPr sz="2400" dirty="0">
                <a:solidFill>
                  <a:srgbClr val="FFFFFF"/>
                </a:solidFill>
                <a:latin typeface="Microsoft JhengHei"/>
                <a:cs typeface="Microsoft JhengHei"/>
              </a:rPr>
              <a:t>Games</a:t>
            </a:r>
            <a:r>
              <a:rPr sz="2400" spc="-75" dirty="0">
                <a:solidFill>
                  <a:srgbClr val="FFFFFF"/>
                </a:solidFill>
                <a:latin typeface="Microsoft JhengHei"/>
                <a:cs typeface="Microsoft JhengHei"/>
              </a:rPr>
              <a:t> </a:t>
            </a:r>
            <a:r>
              <a:rPr sz="2400" dirty="0">
                <a:solidFill>
                  <a:srgbClr val="FFFFFF"/>
                </a:solidFill>
                <a:latin typeface="Microsoft JhengHei"/>
                <a:cs typeface="Microsoft JhengHei"/>
              </a:rPr>
              <a:t>（</a:t>
            </a:r>
            <a:r>
              <a:rPr lang="zh-CN" altLang="en-US" sz="2400" dirty="0">
                <a:solidFill>
                  <a:srgbClr val="FFFFFF"/>
                </a:solidFill>
                <a:latin typeface="Microsoft JhengHei"/>
                <a:cs typeface="Microsoft JhengHei"/>
              </a:rPr>
              <a:t>网页游戏</a:t>
            </a:r>
            <a:r>
              <a:rPr sz="2400" spc="-50" dirty="0">
                <a:solidFill>
                  <a:srgbClr val="FFFFFF"/>
                </a:solidFill>
                <a:latin typeface="Microsoft JhengHei"/>
                <a:cs typeface="Microsoft JhengHei"/>
              </a:rPr>
              <a:t>） </a:t>
            </a:r>
            <a:r>
              <a:rPr sz="2400" dirty="0">
                <a:solidFill>
                  <a:srgbClr val="FFFFFF"/>
                </a:solidFill>
                <a:latin typeface="Microsoft JhengHei"/>
                <a:cs typeface="Microsoft JhengHei"/>
              </a:rPr>
              <a:t>Arcade</a:t>
            </a:r>
            <a:r>
              <a:rPr sz="2400" spc="-35" dirty="0">
                <a:solidFill>
                  <a:srgbClr val="FFFFFF"/>
                </a:solidFill>
                <a:latin typeface="Microsoft JhengHei"/>
                <a:cs typeface="Microsoft JhengHei"/>
              </a:rPr>
              <a:t> </a:t>
            </a:r>
            <a:r>
              <a:rPr sz="2400" dirty="0">
                <a:solidFill>
                  <a:srgbClr val="FFFFFF"/>
                </a:solidFill>
                <a:latin typeface="Microsoft JhengHei"/>
                <a:cs typeface="Microsoft JhengHei"/>
              </a:rPr>
              <a:t>（</a:t>
            </a:r>
            <a:r>
              <a:rPr lang="zh-CN" altLang="en-US" sz="2400" spc="-15" dirty="0">
                <a:solidFill>
                  <a:srgbClr val="FFFFFF"/>
                </a:solidFill>
                <a:latin typeface="Microsoft JhengHei"/>
                <a:cs typeface="Microsoft JhengHei"/>
              </a:rPr>
              <a:t>街机</a:t>
            </a:r>
            <a:r>
              <a:rPr sz="2400" spc="-15" dirty="0">
                <a:solidFill>
                  <a:srgbClr val="FFFFFF"/>
                </a:solidFill>
                <a:latin typeface="Microsoft JhengHei"/>
                <a:cs typeface="Microsoft JhengHei"/>
              </a:rPr>
              <a:t> / </a:t>
            </a:r>
            <a:r>
              <a:rPr sz="2400" spc="-15" dirty="0" err="1">
                <a:solidFill>
                  <a:srgbClr val="FFFFFF"/>
                </a:solidFill>
                <a:latin typeface="Microsoft JhengHei"/>
                <a:cs typeface="Microsoft JhengHei"/>
              </a:rPr>
              <a:t>大型</a:t>
            </a:r>
            <a:r>
              <a:rPr lang="zh-CN" altLang="en-US" sz="2400" spc="-15" dirty="0">
                <a:solidFill>
                  <a:srgbClr val="FFFFFF"/>
                </a:solidFill>
                <a:latin typeface="Microsoft JhengHei"/>
                <a:cs typeface="Microsoft JhengHei"/>
              </a:rPr>
              <a:t>设施</a:t>
            </a:r>
            <a:r>
              <a:rPr sz="2400" spc="-50" dirty="0">
                <a:solidFill>
                  <a:srgbClr val="FFFFFF"/>
                </a:solidFill>
                <a:latin typeface="Microsoft JhengHei"/>
                <a:cs typeface="Microsoft JhengHei"/>
              </a:rPr>
              <a:t>）</a:t>
            </a:r>
            <a:endParaRPr sz="2400" dirty="0">
              <a:latin typeface="Microsoft JhengHei"/>
              <a:cs typeface="Microsoft JhengHei"/>
            </a:endParaRPr>
          </a:p>
        </p:txBody>
      </p:sp>
    </p:spTree>
    <p:extLst>
      <p:ext uri="{BB962C8B-B14F-4D97-AF65-F5344CB8AC3E}">
        <p14:creationId xmlns:p14="http://schemas.microsoft.com/office/powerpoint/2010/main" val="295810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游戏如何送到玩家手上？</a:t>
            </a:r>
          </a:p>
        </p:txBody>
      </p:sp>
    </p:spTree>
    <p:extLst>
      <p:ext uri="{BB962C8B-B14F-4D97-AF65-F5344CB8AC3E}">
        <p14:creationId xmlns:p14="http://schemas.microsoft.com/office/powerpoint/2010/main" val="785358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游戏产业链</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493971" y="1326394"/>
            <a:ext cx="10976032" cy="4741596"/>
          </a:xfrm>
        </p:spPr>
        <p:txBody>
          <a:bodyPr>
            <a:normAutofit/>
          </a:bodyPr>
          <a:lstStyle/>
          <a:p>
            <a:r>
              <a:rPr lang="zh-CN" altLang="en-US" dirty="0"/>
              <a:t>四大天王</a:t>
            </a:r>
          </a:p>
        </p:txBody>
      </p:sp>
      <p:grpSp>
        <p:nvGrpSpPr>
          <p:cNvPr id="22" name="object 2">
            <a:extLst>
              <a:ext uri="{FF2B5EF4-FFF2-40B4-BE49-F238E27FC236}">
                <a16:creationId xmlns:a16="http://schemas.microsoft.com/office/drawing/2014/main" id="{020EFFE1-5F3B-43A0-A977-587C8978C93A}"/>
              </a:ext>
            </a:extLst>
          </p:cNvPr>
          <p:cNvGrpSpPr/>
          <p:nvPr/>
        </p:nvGrpSpPr>
        <p:grpSpPr>
          <a:xfrm>
            <a:off x="6426771" y="1823250"/>
            <a:ext cx="4921885" cy="4014470"/>
            <a:chOff x="6426771" y="1670296"/>
            <a:chExt cx="4921885" cy="4014470"/>
          </a:xfrm>
        </p:grpSpPr>
        <p:sp>
          <p:nvSpPr>
            <p:cNvPr id="23" name="object 3">
              <a:extLst>
                <a:ext uri="{FF2B5EF4-FFF2-40B4-BE49-F238E27FC236}">
                  <a16:creationId xmlns:a16="http://schemas.microsoft.com/office/drawing/2014/main" id="{13E32A6A-A58A-45F0-A1AA-6F02993D564C}"/>
                </a:ext>
              </a:extLst>
            </p:cNvPr>
            <p:cNvSpPr/>
            <p:nvPr/>
          </p:nvSpPr>
          <p:spPr>
            <a:xfrm>
              <a:off x="6433121" y="1676646"/>
              <a:ext cx="4909185" cy="4001770"/>
            </a:xfrm>
            <a:custGeom>
              <a:avLst/>
              <a:gdLst/>
              <a:ahLst/>
              <a:cxnLst/>
              <a:rect l="l" t="t" r="r" b="b"/>
              <a:pathLst>
                <a:path w="4909184" h="4001770">
                  <a:moveTo>
                    <a:pt x="4639339" y="0"/>
                  </a:moveTo>
                  <a:lnTo>
                    <a:pt x="269792" y="0"/>
                  </a:lnTo>
                  <a:lnTo>
                    <a:pt x="221297" y="4346"/>
                  </a:lnTo>
                  <a:lnTo>
                    <a:pt x="175653" y="16878"/>
                  </a:lnTo>
                  <a:lnTo>
                    <a:pt x="133623" y="36834"/>
                  </a:lnTo>
                  <a:lnTo>
                    <a:pt x="95968" y="63451"/>
                  </a:lnTo>
                  <a:lnTo>
                    <a:pt x="63452" y="95968"/>
                  </a:lnTo>
                  <a:lnTo>
                    <a:pt x="36834" y="133622"/>
                  </a:lnTo>
                  <a:lnTo>
                    <a:pt x="16878" y="175652"/>
                  </a:lnTo>
                  <a:lnTo>
                    <a:pt x="4346" y="221296"/>
                  </a:lnTo>
                  <a:lnTo>
                    <a:pt x="0" y="269792"/>
                  </a:lnTo>
                  <a:lnTo>
                    <a:pt x="0" y="3731865"/>
                  </a:lnTo>
                  <a:lnTo>
                    <a:pt x="4346" y="3780361"/>
                  </a:lnTo>
                  <a:lnTo>
                    <a:pt x="16878" y="3826004"/>
                  </a:lnTo>
                  <a:lnTo>
                    <a:pt x="36834" y="3868034"/>
                  </a:lnTo>
                  <a:lnTo>
                    <a:pt x="63452" y="3905689"/>
                  </a:lnTo>
                  <a:lnTo>
                    <a:pt x="95968" y="3938206"/>
                  </a:lnTo>
                  <a:lnTo>
                    <a:pt x="133623" y="3964823"/>
                  </a:lnTo>
                  <a:lnTo>
                    <a:pt x="175653" y="3984779"/>
                  </a:lnTo>
                  <a:lnTo>
                    <a:pt x="221297" y="3997311"/>
                  </a:lnTo>
                  <a:lnTo>
                    <a:pt x="269792" y="4001658"/>
                  </a:lnTo>
                  <a:lnTo>
                    <a:pt x="4639339" y="4001658"/>
                  </a:lnTo>
                  <a:lnTo>
                    <a:pt x="4687834" y="3997311"/>
                  </a:lnTo>
                  <a:lnTo>
                    <a:pt x="4733478" y="3984779"/>
                  </a:lnTo>
                  <a:lnTo>
                    <a:pt x="4775508" y="3964823"/>
                  </a:lnTo>
                  <a:lnTo>
                    <a:pt x="4813163" y="3938206"/>
                  </a:lnTo>
                  <a:lnTo>
                    <a:pt x="4845680" y="3905689"/>
                  </a:lnTo>
                  <a:lnTo>
                    <a:pt x="4872297" y="3868034"/>
                  </a:lnTo>
                  <a:lnTo>
                    <a:pt x="4892252" y="3826004"/>
                  </a:lnTo>
                  <a:lnTo>
                    <a:pt x="4904784" y="3780361"/>
                  </a:lnTo>
                  <a:lnTo>
                    <a:pt x="4909131" y="3731865"/>
                  </a:lnTo>
                  <a:lnTo>
                    <a:pt x="4909131" y="269792"/>
                  </a:lnTo>
                  <a:lnTo>
                    <a:pt x="4904784" y="221296"/>
                  </a:lnTo>
                  <a:lnTo>
                    <a:pt x="4892252" y="175652"/>
                  </a:lnTo>
                  <a:lnTo>
                    <a:pt x="4872297" y="133622"/>
                  </a:lnTo>
                  <a:lnTo>
                    <a:pt x="4845680" y="95968"/>
                  </a:lnTo>
                  <a:lnTo>
                    <a:pt x="4813163" y="63451"/>
                  </a:lnTo>
                  <a:lnTo>
                    <a:pt x="4775508" y="36834"/>
                  </a:lnTo>
                  <a:lnTo>
                    <a:pt x="4733478" y="16878"/>
                  </a:lnTo>
                  <a:lnTo>
                    <a:pt x="4687834" y="4346"/>
                  </a:lnTo>
                  <a:lnTo>
                    <a:pt x="4639339" y="0"/>
                  </a:lnTo>
                  <a:close/>
                </a:path>
              </a:pathLst>
            </a:custGeom>
            <a:solidFill>
              <a:srgbClr val="ED7D31"/>
            </a:solidFill>
          </p:spPr>
          <p:txBody>
            <a:bodyPr wrap="square" lIns="0" tIns="0" rIns="0" bIns="0" rtlCol="0"/>
            <a:lstStyle/>
            <a:p>
              <a:endParaRPr/>
            </a:p>
          </p:txBody>
        </p:sp>
        <p:sp>
          <p:nvSpPr>
            <p:cNvPr id="40" name="object 4">
              <a:extLst>
                <a:ext uri="{FF2B5EF4-FFF2-40B4-BE49-F238E27FC236}">
                  <a16:creationId xmlns:a16="http://schemas.microsoft.com/office/drawing/2014/main" id="{E9C07EA6-AC80-48F6-9078-1A82D295CDAE}"/>
                </a:ext>
              </a:extLst>
            </p:cNvPr>
            <p:cNvSpPr/>
            <p:nvPr/>
          </p:nvSpPr>
          <p:spPr>
            <a:xfrm>
              <a:off x="6433121" y="1676646"/>
              <a:ext cx="4909185" cy="4001770"/>
            </a:xfrm>
            <a:custGeom>
              <a:avLst/>
              <a:gdLst/>
              <a:ahLst/>
              <a:cxnLst/>
              <a:rect l="l" t="t" r="r" b="b"/>
              <a:pathLst>
                <a:path w="4909184" h="4001770">
                  <a:moveTo>
                    <a:pt x="0" y="269793"/>
                  </a:moveTo>
                  <a:lnTo>
                    <a:pt x="4346" y="221297"/>
                  </a:lnTo>
                  <a:lnTo>
                    <a:pt x="16878" y="175653"/>
                  </a:lnTo>
                  <a:lnTo>
                    <a:pt x="36834" y="133623"/>
                  </a:lnTo>
                  <a:lnTo>
                    <a:pt x="63451" y="95968"/>
                  </a:lnTo>
                  <a:lnTo>
                    <a:pt x="95968" y="63451"/>
                  </a:lnTo>
                  <a:lnTo>
                    <a:pt x="133623" y="36834"/>
                  </a:lnTo>
                  <a:lnTo>
                    <a:pt x="175653" y="16878"/>
                  </a:lnTo>
                  <a:lnTo>
                    <a:pt x="221297" y="4346"/>
                  </a:lnTo>
                  <a:lnTo>
                    <a:pt x="269792" y="0"/>
                  </a:lnTo>
                  <a:lnTo>
                    <a:pt x="4639339" y="0"/>
                  </a:lnTo>
                  <a:lnTo>
                    <a:pt x="4687834" y="4346"/>
                  </a:lnTo>
                  <a:lnTo>
                    <a:pt x="4733478" y="16878"/>
                  </a:lnTo>
                  <a:lnTo>
                    <a:pt x="4775508" y="36834"/>
                  </a:lnTo>
                  <a:lnTo>
                    <a:pt x="4813163" y="63451"/>
                  </a:lnTo>
                  <a:lnTo>
                    <a:pt x="4845679" y="95968"/>
                  </a:lnTo>
                  <a:lnTo>
                    <a:pt x="4872297" y="133623"/>
                  </a:lnTo>
                  <a:lnTo>
                    <a:pt x="4892253" y="175653"/>
                  </a:lnTo>
                  <a:lnTo>
                    <a:pt x="4904785" y="221297"/>
                  </a:lnTo>
                  <a:lnTo>
                    <a:pt x="4909132" y="269793"/>
                  </a:lnTo>
                  <a:lnTo>
                    <a:pt x="4909132" y="3731866"/>
                  </a:lnTo>
                  <a:lnTo>
                    <a:pt x="4904785" y="3780361"/>
                  </a:lnTo>
                  <a:lnTo>
                    <a:pt x="4892253" y="3826005"/>
                  </a:lnTo>
                  <a:lnTo>
                    <a:pt x="4872297" y="3868035"/>
                  </a:lnTo>
                  <a:lnTo>
                    <a:pt x="4845679" y="3905690"/>
                  </a:lnTo>
                  <a:lnTo>
                    <a:pt x="4813163" y="3938206"/>
                  </a:lnTo>
                  <a:lnTo>
                    <a:pt x="4775508" y="3964824"/>
                  </a:lnTo>
                  <a:lnTo>
                    <a:pt x="4733478" y="3984780"/>
                  </a:lnTo>
                  <a:lnTo>
                    <a:pt x="4687834" y="3997312"/>
                  </a:lnTo>
                  <a:lnTo>
                    <a:pt x="4639339" y="4001659"/>
                  </a:lnTo>
                  <a:lnTo>
                    <a:pt x="269792" y="4001659"/>
                  </a:lnTo>
                  <a:lnTo>
                    <a:pt x="221297" y="3997312"/>
                  </a:lnTo>
                  <a:lnTo>
                    <a:pt x="175653" y="3984780"/>
                  </a:lnTo>
                  <a:lnTo>
                    <a:pt x="133623" y="3964824"/>
                  </a:lnTo>
                  <a:lnTo>
                    <a:pt x="95968" y="3938206"/>
                  </a:lnTo>
                  <a:lnTo>
                    <a:pt x="63451" y="3905690"/>
                  </a:lnTo>
                  <a:lnTo>
                    <a:pt x="36834" y="3868035"/>
                  </a:lnTo>
                  <a:lnTo>
                    <a:pt x="16878" y="3826005"/>
                  </a:lnTo>
                  <a:lnTo>
                    <a:pt x="4346" y="3780361"/>
                  </a:lnTo>
                  <a:lnTo>
                    <a:pt x="0" y="3731866"/>
                  </a:lnTo>
                  <a:lnTo>
                    <a:pt x="0" y="269793"/>
                  </a:lnTo>
                  <a:close/>
                </a:path>
              </a:pathLst>
            </a:custGeom>
            <a:ln w="12700">
              <a:solidFill>
                <a:srgbClr val="AE5A21"/>
              </a:solidFill>
            </a:ln>
          </p:spPr>
          <p:txBody>
            <a:bodyPr wrap="square" lIns="0" tIns="0" rIns="0" bIns="0" rtlCol="0"/>
            <a:lstStyle/>
            <a:p>
              <a:endParaRPr/>
            </a:p>
          </p:txBody>
        </p:sp>
        <p:sp>
          <p:nvSpPr>
            <p:cNvPr id="41" name="object 5">
              <a:extLst>
                <a:ext uri="{FF2B5EF4-FFF2-40B4-BE49-F238E27FC236}">
                  <a16:creationId xmlns:a16="http://schemas.microsoft.com/office/drawing/2014/main" id="{0977868D-D5AE-40CE-B052-462E15BDD815}"/>
                </a:ext>
              </a:extLst>
            </p:cNvPr>
            <p:cNvSpPr/>
            <p:nvPr/>
          </p:nvSpPr>
          <p:spPr>
            <a:xfrm>
              <a:off x="6638630" y="3985600"/>
              <a:ext cx="4669155" cy="1492250"/>
            </a:xfrm>
            <a:custGeom>
              <a:avLst/>
              <a:gdLst/>
              <a:ahLst/>
              <a:cxnLst/>
              <a:rect l="l" t="t" r="r" b="b"/>
              <a:pathLst>
                <a:path w="4669155" h="1492250">
                  <a:moveTo>
                    <a:pt x="4420372" y="0"/>
                  </a:moveTo>
                  <a:lnTo>
                    <a:pt x="248613" y="0"/>
                  </a:lnTo>
                  <a:lnTo>
                    <a:pt x="203925" y="4005"/>
                  </a:lnTo>
                  <a:lnTo>
                    <a:pt x="161864" y="15553"/>
                  </a:lnTo>
                  <a:lnTo>
                    <a:pt x="123133" y="33943"/>
                  </a:lnTo>
                  <a:lnTo>
                    <a:pt x="88434" y="58470"/>
                  </a:lnTo>
                  <a:lnTo>
                    <a:pt x="58470" y="88434"/>
                  </a:lnTo>
                  <a:lnTo>
                    <a:pt x="33943" y="123133"/>
                  </a:lnTo>
                  <a:lnTo>
                    <a:pt x="15553" y="161864"/>
                  </a:lnTo>
                  <a:lnTo>
                    <a:pt x="4005" y="203925"/>
                  </a:lnTo>
                  <a:lnTo>
                    <a:pt x="0" y="248613"/>
                  </a:lnTo>
                  <a:lnTo>
                    <a:pt x="0" y="1243055"/>
                  </a:lnTo>
                  <a:lnTo>
                    <a:pt x="4005" y="1287744"/>
                  </a:lnTo>
                  <a:lnTo>
                    <a:pt x="15553" y="1329805"/>
                  </a:lnTo>
                  <a:lnTo>
                    <a:pt x="33943" y="1368536"/>
                  </a:lnTo>
                  <a:lnTo>
                    <a:pt x="58470" y="1403235"/>
                  </a:lnTo>
                  <a:lnTo>
                    <a:pt x="88434" y="1433199"/>
                  </a:lnTo>
                  <a:lnTo>
                    <a:pt x="123133" y="1457727"/>
                  </a:lnTo>
                  <a:lnTo>
                    <a:pt x="161864" y="1476116"/>
                  </a:lnTo>
                  <a:lnTo>
                    <a:pt x="203925" y="1487665"/>
                  </a:lnTo>
                  <a:lnTo>
                    <a:pt x="248613" y="1491670"/>
                  </a:lnTo>
                  <a:lnTo>
                    <a:pt x="4420372" y="1491670"/>
                  </a:lnTo>
                  <a:lnTo>
                    <a:pt x="4465060" y="1487665"/>
                  </a:lnTo>
                  <a:lnTo>
                    <a:pt x="4507121" y="1476116"/>
                  </a:lnTo>
                  <a:lnTo>
                    <a:pt x="4545852" y="1457727"/>
                  </a:lnTo>
                  <a:lnTo>
                    <a:pt x="4580551" y="1433199"/>
                  </a:lnTo>
                  <a:lnTo>
                    <a:pt x="4610515" y="1403235"/>
                  </a:lnTo>
                  <a:lnTo>
                    <a:pt x="4635043" y="1368536"/>
                  </a:lnTo>
                  <a:lnTo>
                    <a:pt x="4653432" y="1329805"/>
                  </a:lnTo>
                  <a:lnTo>
                    <a:pt x="4664980" y="1287744"/>
                  </a:lnTo>
                  <a:lnTo>
                    <a:pt x="4668986" y="1243055"/>
                  </a:lnTo>
                  <a:lnTo>
                    <a:pt x="4668986" y="248613"/>
                  </a:lnTo>
                  <a:lnTo>
                    <a:pt x="4664980" y="203925"/>
                  </a:lnTo>
                  <a:lnTo>
                    <a:pt x="4653432" y="161864"/>
                  </a:lnTo>
                  <a:lnTo>
                    <a:pt x="4635043" y="123133"/>
                  </a:lnTo>
                  <a:lnTo>
                    <a:pt x="4610515" y="88434"/>
                  </a:lnTo>
                  <a:lnTo>
                    <a:pt x="4580551" y="58470"/>
                  </a:lnTo>
                  <a:lnTo>
                    <a:pt x="4545852" y="33943"/>
                  </a:lnTo>
                  <a:lnTo>
                    <a:pt x="4507121" y="15553"/>
                  </a:lnTo>
                  <a:lnTo>
                    <a:pt x="4465060" y="4005"/>
                  </a:lnTo>
                  <a:lnTo>
                    <a:pt x="4420372" y="0"/>
                  </a:lnTo>
                  <a:close/>
                </a:path>
              </a:pathLst>
            </a:custGeom>
            <a:solidFill>
              <a:srgbClr val="ED7D31"/>
            </a:solidFill>
          </p:spPr>
          <p:txBody>
            <a:bodyPr wrap="square" lIns="0" tIns="0" rIns="0" bIns="0" rtlCol="0"/>
            <a:lstStyle/>
            <a:p>
              <a:endParaRPr/>
            </a:p>
          </p:txBody>
        </p:sp>
        <p:sp>
          <p:nvSpPr>
            <p:cNvPr id="42" name="object 6">
              <a:extLst>
                <a:ext uri="{FF2B5EF4-FFF2-40B4-BE49-F238E27FC236}">
                  <a16:creationId xmlns:a16="http://schemas.microsoft.com/office/drawing/2014/main" id="{A5340EC7-DD49-4A09-A7B9-1DC5D24BC387}"/>
                </a:ext>
              </a:extLst>
            </p:cNvPr>
            <p:cNvSpPr/>
            <p:nvPr/>
          </p:nvSpPr>
          <p:spPr>
            <a:xfrm>
              <a:off x="6844143" y="2083079"/>
              <a:ext cx="4258310" cy="1492250"/>
            </a:xfrm>
            <a:custGeom>
              <a:avLst/>
              <a:gdLst/>
              <a:ahLst/>
              <a:cxnLst/>
              <a:rect l="l" t="t" r="r" b="b"/>
              <a:pathLst>
                <a:path w="4258309" h="1492250">
                  <a:moveTo>
                    <a:pt x="4009344" y="0"/>
                  </a:moveTo>
                  <a:lnTo>
                    <a:pt x="248619" y="0"/>
                  </a:lnTo>
                  <a:lnTo>
                    <a:pt x="203929" y="4005"/>
                  </a:lnTo>
                  <a:lnTo>
                    <a:pt x="161867" y="15554"/>
                  </a:lnTo>
                  <a:lnTo>
                    <a:pt x="123136" y="33943"/>
                  </a:lnTo>
                  <a:lnTo>
                    <a:pt x="88436" y="58472"/>
                  </a:lnTo>
                  <a:lnTo>
                    <a:pt x="58472" y="88436"/>
                  </a:lnTo>
                  <a:lnTo>
                    <a:pt x="33943" y="123136"/>
                  </a:lnTo>
                  <a:lnTo>
                    <a:pt x="15554" y="161867"/>
                  </a:lnTo>
                  <a:lnTo>
                    <a:pt x="4005" y="203929"/>
                  </a:lnTo>
                  <a:lnTo>
                    <a:pt x="0" y="248619"/>
                  </a:lnTo>
                  <a:lnTo>
                    <a:pt x="0" y="1243053"/>
                  </a:lnTo>
                  <a:lnTo>
                    <a:pt x="4005" y="1287742"/>
                  </a:lnTo>
                  <a:lnTo>
                    <a:pt x="15554" y="1329803"/>
                  </a:lnTo>
                  <a:lnTo>
                    <a:pt x="33943" y="1368535"/>
                  </a:lnTo>
                  <a:lnTo>
                    <a:pt x="58472" y="1403234"/>
                  </a:lnTo>
                  <a:lnTo>
                    <a:pt x="88436" y="1433198"/>
                  </a:lnTo>
                  <a:lnTo>
                    <a:pt x="123136" y="1457727"/>
                  </a:lnTo>
                  <a:lnTo>
                    <a:pt x="161867" y="1476116"/>
                  </a:lnTo>
                  <a:lnTo>
                    <a:pt x="203929" y="1487665"/>
                  </a:lnTo>
                  <a:lnTo>
                    <a:pt x="248619" y="1491670"/>
                  </a:lnTo>
                  <a:lnTo>
                    <a:pt x="4009344" y="1491670"/>
                  </a:lnTo>
                  <a:lnTo>
                    <a:pt x="4054033" y="1487665"/>
                  </a:lnTo>
                  <a:lnTo>
                    <a:pt x="4096095" y="1476116"/>
                  </a:lnTo>
                  <a:lnTo>
                    <a:pt x="4134827" y="1457727"/>
                  </a:lnTo>
                  <a:lnTo>
                    <a:pt x="4169526" y="1433198"/>
                  </a:lnTo>
                  <a:lnTo>
                    <a:pt x="4199491" y="1403234"/>
                  </a:lnTo>
                  <a:lnTo>
                    <a:pt x="4224019" y="1368535"/>
                  </a:lnTo>
                  <a:lnTo>
                    <a:pt x="4242409" y="1329803"/>
                  </a:lnTo>
                  <a:lnTo>
                    <a:pt x="4253957" y="1287742"/>
                  </a:lnTo>
                  <a:lnTo>
                    <a:pt x="4257963" y="1243053"/>
                  </a:lnTo>
                  <a:lnTo>
                    <a:pt x="4257963" y="248619"/>
                  </a:lnTo>
                  <a:lnTo>
                    <a:pt x="4253957" y="203929"/>
                  </a:lnTo>
                  <a:lnTo>
                    <a:pt x="4242409" y="161867"/>
                  </a:lnTo>
                  <a:lnTo>
                    <a:pt x="4224019" y="123136"/>
                  </a:lnTo>
                  <a:lnTo>
                    <a:pt x="4199491" y="88436"/>
                  </a:lnTo>
                  <a:lnTo>
                    <a:pt x="4169526" y="58472"/>
                  </a:lnTo>
                  <a:lnTo>
                    <a:pt x="4134827" y="33943"/>
                  </a:lnTo>
                  <a:lnTo>
                    <a:pt x="4096095" y="15554"/>
                  </a:lnTo>
                  <a:lnTo>
                    <a:pt x="4054033" y="4005"/>
                  </a:lnTo>
                  <a:lnTo>
                    <a:pt x="4009344" y="0"/>
                  </a:lnTo>
                  <a:close/>
                </a:path>
              </a:pathLst>
            </a:custGeom>
            <a:solidFill>
              <a:srgbClr val="F4B183"/>
            </a:solidFill>
          </p:spPr>
          <p:txBody>
            <a:bodyPr wrap="square" lIns="0" tIns="0" rIns="0" bIns="0" rtlCol="0"/>
            <a:lstStyle/>
            <a:p>
              <a:endParaRPr/>
            </a:p>
          </p:txBody>
        </p:sp>
        <p:sp>
          <p:nvSpPr>
            <p:cNvPr id="43" name="object 7">
              <a:extLst>
                <a:ext uri="{FF2B5EF4-FFF2-40B4-BE49-F238E27FC236}">
                  <a16:creationId xmlns:a16="http://schemas.microsoft.com/office/drawing/2014/main" id="{4A60686D-B29B-452D-B3E2-95921D997AAA}"/>
                </a:ext>
              </a:extLst>
            </p:cNvPr>
            <p:cNvSpPr/>
            <p:nvPr/>
          </p:nvSpPr>
          <p:spPr>
            <a:xfrm>
              <a:off x="6844143" y="2083079"/>
              <a:ext cx="4258310" cy="1492250"/>
            </a:xfrm>
            <a:custGeom>
              <a:avLst/>
              <a:gdLst/>
              <a:ahLst/>
              <a:cxnLst/>
              <a:rect l="l" t="t" r="r" b="b"/>
              <a:pathLst>
                <a:path w="4258309" h="1492250">
                  <a:moveTo>
                    <a:pt x="0" y="248618"/>
                  </a:moveTo>
                  <a:lnTo>
                    <a:pt x="4005" y="203929"/>
                  </a:lnTo>
                  <a:lnTo>
                    <a:pt x="15554" y="161867"/>
                  </a:lnTo>
                  <a:lnTo>
                    <a:pt x="33943" y="123136"/>
                  </a:lnTo>
                  <a:lnTo>
                    <a:pt x="58472" y="88436"/>
                  </a:lnTo>
                  <a:lnTo>
                    <a:pt x="88436" y="58472"/>
                  </a:lnTo>
                  <a:lnTo>
                    <a:pt x="123136" y="33943"/>
                  </a:lnTo>
                  <a:lnTo>
                    <a:pt x="161867" y="15554"/>
                  </a:lnTo>
                  <a:lnTo>
                    <a:pt x="203929" y="4005"/>
                  </a:lnTo>
                  <a:lnTo>
                    <a:pt x="248618" y="0"/>
                  </a:lnTo>
                  <a:lnTo>
                    <a:pt x="4009345" y="0"/>
                  </a:lnTo>
                  <a:lnTo>
                    <a:pt x="4054034" y="4005"/>
                  </a:lnTo>
                  <a:lnTo>
                    <a:pt x="4096095" y="15554"/>
                  </a:lnTo>
                  <a:lnTo>
                    <a:pt x="4134827" y="33943"/>
                  </a:lnTo>
                  <a:lnTo>
                    <a:pt x="4169526" y="58472"/>
                  </a:lnTo>
                  <a:lnTo>
                    <a:pt x="4199491" y="88436"/>
                  </a:lnTo>
                  <a:lnTo>
                    <a:pt x="4224019" y="123136"/>
                  </a:lnTo>
                  <a:lnTo>
                    <a:pt x="4242408" y="161867"/>
                  </a:lnTo>
                  <a:lnTo>
                    <a:pt x="4253957" y="203929"/>
                  </a:lnTo>
                  <a:lnTo>
                    <a:pt x="4257963" y="248618"/>
                  </a:lnTo>
                  <a:lnTo>
                    <a:pt x="4257963" y="1243052"/>
                  </a:lnTo>
                  <a:lnTo>
                    <a:pt x="4253957" y="1287741"/>
                  </a:lnTo>
                  <a:lnTo>
                    <a:pt x="4242408" y="1329803"/>
                  </a:lnTo>
                  <a:lnTo>
                    <a:pt x="4224019" y="1368535"/>
                  </a:lnTo>
                  <a:lnTo>
                    <a:pt x="4199491" y="1403234"/>
                  </a:lnTo>
                  <a:lnTo>
                    <a:pt x="4169526" y="1433199"/>
                  </a:lnTo>
                  <a:lnTo>
                    <a:pt x="4134827" y="1457727"/>
                  </a:lnTo>
                  <a:lnTo>
                    <a:pt x="4096095" y="1476116"/>
                  </a:lnTo>
                  <a:lnTo>
                    <a:pt x="4054034" y="1487665"/>
                  </a:lnTo>
                  <a:lnTo>
                    <a:pt x="4009345" y="1491671"/>
                  </a:lnTo>
                  <a:lnTo>
                    <a:pt x="248618" y="1491671"/>
                  </a:lnTo>
                  <a:lnTo>
                    <a:pt x="203929" y="1487665"/>
                  </a:lnTo>
                  <a:lnTo>
                    <a:pt x="161867" y="1476116"/>
                  </a:lnTo>
                  <a:lnTo>
                    <a:pt x="123136" y="1457727"/>
                  </a:lnTo>
                  <a:lnTo>
                    <a:pt x="88436" y="1433199"/>
                  </a:lnTo>
                  <a:lnTo>
                    <a:pt x="58472" y="1403234"/>
                  </a:lnTo>
                  <a:lnTo>
                    <a:pt x="33943" y="1368535"/>
                  </a:lnTo>
                  <a:lnTo>
                    <a:pt x="15554" y="1329803"/>
                  </a:lnTo>
                  <a:lnTo>
                    <a:pt x="4005" y="1287741"/>
                  </a:lnTo>
                  <a:lnTo>
                    <a:pt x="0" y="1243052"/>
                  </a:lnTo>
                  <a:lnTo>
                    <a:pt x="0" y="248618"/>
                  </a:lnTo>
                  <a:close/>
                </a:path>
              </a:pathLst>
            </a:custGeom>
            <a:ln w="28575">
              <a:solidFill>
                <a:srgbClr val="AE5A21"/>
              </a:solidFill>
            </a:ln>
          </p:spPr>
          <p:txBody>
            <a:bodyPr wrap="square" lIns="0" tIns="0" rIns="0" bIns="0" rtlCol="0"/>
            <a:lstStyle/>
            <a:p>
              <a:endParaRPr/>
            </a:p>
          </p:txBody>
        </p:sp>
      </p:grpSp>
      <p:grpSp>
        <p:nvGrpSpPr>
          <p:cNvPr id="44" name="object 9">
            <a:extLst>
              <a:ext uri="{FF2B5EF4-FFF2-40B4-BE49-F238E27FC236}">
                <a16:creationId xmlns:a16="http://schemas.microsoft.com/office/drawing/2014/main" id="{2DAE39A2-C9CD-4AF6-80EB-F46B6BDC632E}"/>
              </a:ext>
            </a:extLst>
          </p:cNvPr>
          <p:cNvGrpSpPr/>
          <p:nvPr/>
        </p:nvGrpSpPr>
        <p:grpSpPr>
          <a:xfrm>
            <a:off x="1065066" y="1962396"/>
            <a:ext cx="4271010" cy="1504950"/>
            <a:chOff x="1065066" y="1670296"/>
            <a:chExt cx="4271010" cy="1504950"/>
          </a:xfrm>
        </p:grpSpPr>
        <p:sp>
          <p:nvSpPr>
            <p:cNvPr id="45" name="object 10">
              <a:extLst>
                <a:ext uri="{FF2B5EF4-FFF2-40B4-BE49-F238E27FC236}">
                  <a16:creationId xmlns:a16="http://schemas.microsoft.com/office/drawing/2014/main" id="{AA065B4B-6263-4219-BCCB-D13C7995D4EA}"/>
                </a:ext>
              </a:extLst>
            </p:cNvPr>
            <p:cNvSpPr/>
            <p:nvPr/>
          </p:nvSpPr>
          <p:spPr>
            <a:xfrm>
              <a:off x="1071416" y="1676646"/>
              <a:ext cx="4258310" cy="1492250"/>
            </a:xfrm>
            <a:custGeom>
              <a:avLst/>
              <a:gdLst/>
              <a:ahLst/>
              <a:cxnLst/>
              <a:rect l="l" t="t" r="r" b="b"/>
              <a:pathLst>
                <a:path w="4258310" h="1492250">
                  <a:moveTo>
                    <a:pt x="4009345" y="0"/>
                  </a:moveTo>
                  <a:lnTo>
                    <a:pt x="248618" y="0"/>
                  </a:lnTo>
                  <a:lnTo>
                    <a:pt x="203929" y="4005"/>
                  </a:lnTo>
                  <a:lnTo>
                    <a:pt x="161867" y="15554"/>
                  </a:lnTo>
                  <a:lnTo>
                    <a:pt x="123136" y="33943"/>
                  </a:lnTo>
                  <a:lnTo>
                    <a:pt x="88436" y="58471"/>
                  </a:lnTo>
                  <a:lnTo>
                    <a:pt x="58471" y="88436"/>
                  </a:lnTo>
                  <a:lnTo>
                    <a:pt x="33943" y="123135"/>
                  </a:lnTo>
                  <a:lnTo>
                    <a:pt x="15554" y="161867"/>
                  </a:lnTo>
                  <a:lnTo>
                    <a:pt x="4005" y="203928"/>
                  </a:lnTo>
                  <a:lnTo>
                    <a:pt x="0" y="248617"/>
                  </a:lnTo>
                  <a:lnTo>
                    <a:pt x="0" y="1243051"/>
                  </a:lnTo>
                  <a:lnTo>
                    <a:pt x="4005" y="1287741"/>
                  </a:lnTo>
                  <a:lnTo>
                    <a:pt x="15554" y="1329803"/>
                  </a:lnTo>
                  <a:lnTo>
                    <a:pt x="33943" y="1368534"/>
                  </a:lnTo>
                  <a:lnTo>
                    <a:pt x="58471" y="1403233"/>
                  </a:lnTo>
                  <a:lnTo>
                    <a:pt x="88436" y="1433198"/>
                  </a:lnTo>
                  <a:lnTo>
                    <a:pt x="123136" y="1457727"/>
                  </a:lnTo>
                  <a:lnTo>
                    <a:pt x="161867" y="1476116"/>
                  </a:lnTo>
                  <a:lnTo>
                    <a:pt x="203929" y="1487665"/>
                  </a:lnTo>
                  <a:lnTo>
                    <a:pt x="248618" y="1491670"/>
                  </a:lnTo>
                  <a:lnTo>
                    <a:pt x="4009345" y="1491670"/>
                  </a:lnTo>
                  <a:lnTo>
                    <a:pt x="4054034" y="1487665"/>
                  </a:lnTo>
                  <a:lnTo>
                    <a:pt x="4096095" y="1476116"/>
                  </a:lnTo>
                  <a:lnTo>
                    <a:pt x="4134826" y="1457727"/>
                  </a:lnTo>
                  <a:lnTo>
                    <a:pt x="4169526" y="1433198"/>
                  </a:lnTo>
                  <a:lnTo>
                    <a:pt x="4199490" y="1403233"/>
                  </a:lnTo>
                  <a:lnTo>
                    <a:pt x="4224019" y="1368534"/>
                  </a:lnTo>
                  <a:lnTo>
                    <a:pt x="4242408" y="1329803"/>
                  </a:lnTo>
                  <a:lnTo>
                    <a:pt x="4253957" y="1287741"/>
                  </a:lnTo>
                  <a:lnTo>
                    <a:pt x="4257962" y="1243051"/>
                  </a:lnTo>
                  <a:lnTo>
                    <a:pt x="4257962" y="248617"/>
                  </a:lnTo>
                  <a:lnTo>
                    <a:pt x="4253957" y="203928"/>
                  </a:lnTo>
                  <a:lnTo>
                    <a:pt x="4242408" y="161867"/>
                  </a:lnTo>
                  <a:lnTo>
                    <a:pt x="4224019" y="123135"/>
                  </a:lnTo>
                  <a:lnTo>
                    <a:pt x="4199490" y="88436"/>
                  </a:lnTo>
                  <a:lnTo>
                    <a:pt x="4169526" y="58471"/>
                  </a:lnTo>
                  <a:lnTo>
                    <a:pt x="4134826" y="33943"/>
                  </a:lnTo>
                  <a:lnTo>
                    <a:pt x="4096095" y="15554"/>
                  </a:lnTo>
                  <a:lnTo>
                    <a:pt x="4054034" y="4005"/>
                  </a:lnTo>
                  <a:lnTo>
                    <a:pt x="4009345" y="0"/>
                  </a:lnTo>
                  <a:close/>
                </a:path>
              </a:pathLst>
            </a:custGeom>
            <a:solidFill>
              <a:srgbClr val="4472C4"/>
            </a:solidFill>
          </p:spPr>
          <p:txBody>
            <a:bodyPr wrap="square" lIns="0" tIns="0" rIns="0" bIns="0" rtlCol="0"/>
            <a:lstStyle/>
            <a:p>
              <a:endParaRPr/>
            </a:p>
          </p:txBody>
        </p:sp>
        <p:sp>
          <p:nvSpPr>
            <p:cNvPr id="46" name="object 11">
              <a:extLst>
                <a:ext uri="{FF2B5EF4-FFF2-40B4-BE49-F238E27FC236}">
                  <a16:creationId xmlns:a16="http://schemas.microsoft.com/office/drawing/2014/main" id="{DFA663BF-C083-4A5A-9D48-C87D180B92EA}"/>
                </a:ext>
              </a:extLst>
            </p:cNvPr>
            <p:cNvSpPr/>
            <p:nvPr/>
          </p:nvSpPr>
          <p:spPr>
            <a:xfrm>
              <a:off x="1071416" y="1676646"/>
              <a:ext cx="4258310" cy="1492250"/>
            </a:xfrm>
            <a:custGeom>
              <a:avLst/>
              <a:gdLst/>
              <a:ahLst/>
              <a:cxnLst/>
              <a:rect l="l" t="t" r="r" b="b"/>
              <a:pathLst>
                <a:path w="4258310" h="1492250">
                  <a:moveTo>
                    <a:pt x="0" y="248618"/>
                  </a:moveTo>
                  <a:lnTo>
                    <a:pt x="4005" y="203929"/>
                  </a:lnTo>
                  <a:lnTo>
                    <a:pt x="15554" y="161867"/>
                  </a:lnTo>
                  <a:lnTo>
                    <a:pt x="33943" y="123136"/>
                  </a:lnTo>
                  <a:lnTo>
                    <a:pt x="58472" y="88436"/>
                  </a:lnTo>
                  <a:lnTo>
                    <a:pt x="88436" y="58472"/>
                  </a:lnTo>
                  <a:lnTo>
                    <a:pt x="123136" y="33943"/>
                  </a:lnTo>
                  <a:lnTo>
                    <a:pt x="161867" y="15554"/>
                  </a:lnTo>
                  <a:lnTo>
                    <a:pt x="203929" y="4005"/>
                  </a:lnTo>
                  <a:lnTo>
                    <a:pt x="248618" y="0"/>
                  </a:lnTo>
                  <a:lnTo>
                    <a:pt x="4009345" y="0"/>
                  </a:lnTo>
                  <a:lnTo>
                    <a:pt x="4054034" y="4005"/>
                  </a:lnTo>
                  <a:lnTo>
                    <a:pt x="4096095" y="15554"/>
                  </a:lnTo>
                  <a:lnTo>
                    <a:pt x="4134827" y="33943"/>
                  </a:lnTo>
                  <a:lnTo>
                    <a:pt x="4169526" y="58472"/>
                  </a:lnTo>
                  <a:lnTo>
                    <a:pt x="4199491" y="88436"/>
                  </a:lnTo>
                  <a:lnTo>
                    <a:pt x="4224019" y="123136"/>
                  </a:lnTo>
                  <a:lnTo>
                    <a:pt x="4242408" y="161867"/>
                  </a:lnTo>
                  <a:lnTo>
                    <a:pt x="4253957" y="203929"/>
                  </a:lnTo>
                  <a:lnTo>
                    <a:pt x="4257963" y="248618"/>
                  </a:lnTo>
                  <a:lnTo>
                    <a:pt x="4257963" y="1243052"/>
                  </a:lnTo>
                  <a:lnTo>
                    <a:pt x="4253957" y="1287741"/>
                  </a:lnTo>
                  <a:lnTo>
                    <a:pt x="4242408" y="1329803"/>
                  </a:lnTo>
                  <a:lnTo>
                    <a:pt x="4224019" y="1368535"/>
                  </a:lnTo>
                  <a:lnTo>
                    <a:pt x="4199491" y="1403234"/>
                  </a:lnTo>
                  <a:lnTo>
                    <a:pt x="4169526" y="1433199"/>
                  </a:lnTo>
                  <a:lnTo>
                    <a:pt x="4134827" y="1457727"/>
                  </a:lnTo>
                  <a:lnTo>
                    <a:pt x="4096095" y="1476116"/>
                  </a:lnTo>
                  <a:lnTo>
                    <a:pt x="4054034" y="1487665"/>
                  </a:lnTo>
                  <a:lnTo>
                    <a:pt x="4009345" y="1491671"/>
                  </a:lnTo>
                  <a:lnTo>
                    <a:pt x="248618" y="1491671"/>
                  </a:lnTo>
                  <a:lnTo>
                    <a:pt x="203929" y="1487665"/>
                  </a:lnTo>
                  <a:lnTo>
                    <a:pt x="161867" y="1476116"/>
                  </a:lnTo>
                  <a:lnTo>
                    <a:pt x="123136" y="1457727"/>
                  </a:lnTo>
                  <a:lnTo>
                    <a:pt x="88436" y="1433199"/>
                  </a:lnTo>
                  <a:lnTo>
                    <a:pt x="58472" y="1403234"/>
                  </a:lnTo>
                  <a:lnTo>
                    <a:pt x="33943" y="1368535"/>
                  </a:lnTo>
                  <a:lnTo>
                    <a:pt x="15554" y="1329803"/>
                  </a:lnTo>
                  <a:lnTo>
                    <a:pt x="4005" y="1287741"/>
                  </a:lnTo>
                  <a:lnTo>
                    <a:pt x="0" y="1243052"/>
                  </a:lnTo>
                  <a:lnTo>
                    <a:pt x="0" y="248618"/>
                  </a:lnTo>
                  <a:close/>
                </a:path>
              </a:pathLst>
            </a:custGeom>
            <a:ln w="12700">
              <a:solidFill>
                <a:srgbClr val="2F528F"/>
              </a:solidFill>
            </a:ln>
          </p:spPr>
          <p:txBody>
            <a:bodyPr wrap="square" lIns="0" tIns="0" rIns="0" bIns="0" rtlCol="0"/>
            <a:lstStyle/>
            <a:p>
              <a:endParaRPr/>
            </a:p>
          </p:txBody>
        </p:sp>
      </p:grpSp>
      <p:sp>
        <p:nvSpPr>
          <p:cNvPr id="47" name="object 12">
            <a:extLst>
              <a:ext uri="{FF2B5EF4-FFF2-40B4-BE49-F238E27FC236}">
                <a16:creationId xmlns:a16="http://schemas.microsoft.com/office/drawing/2014/main" id="{0B276232-DF9A-4D18-96FA-149754EF3ADE}"/>
              </a:ext>
            </a:extLst>
          </p:cNvPr>
          <p:cNvSpPr txBox="1">
            <a:spLocks/>
          </p:cNvSpPr>
          <p:nvPr/>
        </p:nvSpPr>
        <p:spPr>
          <a:xfrm>
            <a:off x="6674424" y="2407965"/>
            <a:ext cx="4597400" cy="4119076"/>
          </a:xfrm>
          <a:prstGeom prst="rect">
            <a:avLst/>
          </a:prstGeom>
        </p:spPr>
        <p:txBody>
          <a:bodyPr vert="horz" wrap="square" lIns="0" tIns="3302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7100" marR="1148080" indent="0" algn="ctr">
              <a:lnSpc>
                <a:spcPts val="4300"/>
              </a:lnSpc>
              <a:spcBef>
                <a:spcPts val="260"/>
              </a:spcBef>
              <a:buNone/>
            </a:pPr>
            <a:r>
              <a:rPr lang="zh-TW" altLang="en-US" spc="-10" dirty="0"/>
              <a:t>  </a:t>
            </a:r>
            <a:r>
              <a:rPr lang="zh-CN" altLang="en-US" spc="-10" dirty="0"/>
              <a:t>游戏发行商</a:t>
            </a:r>
            <a:r>
              <a:rPr lang="zh-TW" altLang="en-US" spc="-50" dirty="0"/>
              <a:t> </a:t>
            </a:r>
            <a:r>
              <a:rPr lang="en-US" altLang="zh-TW" spc="-10" dirty="0"/>
              <a:t>Publisher</a:t>
            </a:r>
          </a:p>
          <a:p>
            <a:pPr marL="0" indent="0" algn="ctr">
              <a:lnSpc>
                <a:spcPts val="4310"/>
              </a:lnSpc>
              <a:spcBef>
                <a:spcPts val="6215"/>
              </a:spcBef>
              <a:buNone/>
            </a:pPr>
            <a:r>
              <a:rPr lang="zh-CN" altLang="en-US" dirty="0">
                <a:solidFill>
                  <a:srgbClr val="FFFFFF"/>
                </a:solidFill>
              </a:rPr>
              <a:t>游戏运营商</a:t>
            </a:r>
            <a:r>
              <a:rPr lang="zh-TW" altLang="en-US" dirty="0">
                <a:solidFill>
                  <a:srgbClr val="FFFFFF"/>
                </a:solidFill>
              </a:rPr>
              <a:t>（代理商</a:t>
            </a:r>
            <a:r>
              <a:rPr lang="zh-TW" altLang="en-US" spc="-50" dirty="0">
                <a:solidFill>
                  <a:srgbClr val="FFFFFF"/>
                </a:solidFill>
              </a:rPr>
              <a:t>）</a:t>
            </a:r>
          </a:p>
          <a:p>
            <a:pPr marL="0" marR="224154" indent="0" algn="ctr">
              <a:lnSpc>
                <a:spcPts val="4310"/>
              </a:lnSpc>
              <a:buNone/>
            </a:pPr>
            <a:r>
              <a:rPr lang="en-US" altLang="zh-TW" spc="-10" dirty="0">
                <a:solidFill>
                  <a:srgbClr val="FFFFFF"/>
                </a:solidFill>
              </a:rPr>
              <a:t>Agent</a:t>
            </a:r>
          </a:p>
          <a:p>
            <a:pPr marR="224154" algn="ctr">
              <a:lnSpc>
                <a:spcPts val="4310"/>
              </a:lnSpc>
            </a:pPr>
            <a:r>
              <a:rPr lang="zh-CN" altLang="en-US" sz="1800" spc="-5" dirty="0">
                <a:latin typeface="Microsoft JhengHei"/>
                <a:cs typeface="Microsoft JhengHei"/>
              </a:rPr>
              <a:t>游戏橘子</a:t>
            </a:r>
            <a:r>
              <a:rPr lang="zh-TW" altLang="en-US" sz="1800" spc="-5" dirty="0">
                <a:latin typeface="Microsoft JhengHei"/>
                <a:cs typeface="Microsoft JhengHei"/>
              </a:rPr>
              <a:t>，艾肯，</a:t>
            </a:r>
            <a:r>
              <a:rPr lang="en-US" altLang="zh-TW" sz="1800" spc="-10" dirty="0">
                <a:latin typeface="Microsoft JhengHei"/>
                <a:cs typeface="Microsoft JhengHei"/>
              </a:rPr>
              <a:t>So-</a:t>
            </a:r>
            <a:r>
              <a:rPr lang="en-US" altLang="zh-TW" sz="1800" spc="-25" dirty="0">
                <a:latin typeface="Microsoft JhengHei"/>
                <a:cs typeface="Microsoft JhengHei"/>
              </a:rPr>
              <a:t>net</a:t>
            </a:r>
            <a:endParaRPr lang="zh-TW" altLang="en-US" sz="1800" dirty="0">
              <a:latin typeface="Microsoft JhengHei"/>
              <a:cs typeface="Microsoft JhengHei"/>
            </a:endParaRPr>
          </a:p>
          <a:p>
            <a:pPr marL="0" marR="13970" indent="0" algn="r">
              <a:lnSpc>
                <a:spcPct val="100000"/>
              </a:lnSpc>
              <a:spcBef>
                <a:spcPts val="25"/>
              </a:spcBef>
              <a:buNone/>
            </a:pPr>
            <a:r>
              <a:rPr lang="zh-CN" altLang="en-US" sz="1800" spc="-5" dirty="0">
                <a:latin typeface="Microsoft JhengHei"/>
                <a:cs typeface="Microsoft JhengHei"/>
              </a:rPr>
              <a:t>龙</a:t>
            </a:r>
            <a:r>
              <a:rPr lang="zh-TW" altLang="en-US" sz="1800" spc="-5" dirty="0">
                <a:latin typeface="Microsoft JhengHei"/>
                <a:cs typeface="Microsoft JhengHei"/>
              </a:rPr>
              <a:t>成，</a:t>
            </a:r>
            <a:r>
              <a:rPr lang="en-US" altLang="zh-TW" sz="1800" spc="-10" dirty="0" err="1">
                <a:latin typeface="Microsoft JhengHei"/>
                <a:cs typeface="Microsoft JhengHei"/>
              </a:rPr>
              <a:t>Garena</a:t>
            </a:r>
            <a:endParaRPr lang="zh-TW" altLang="en-US" sz="1800" dirty="0">
              <a:latin typeface="Microsoft JhengHei"/>
              <a:cs typeface="Microsoft JhengHei"/>
            </a:endParaRPr>
          </a:p>
        </p:txBody>
      </p:sp>
      <p:grpSp>
        <p:nvGrpSpPr>
          <p:cNvPr id="48" name="object 13">
            <a:extLst>
              <a:ext uri="{FF2B5EF4-FFF2-40B4-BE49-F238E27FC236}">
                <a16:creationId xmlns:a16="http://schemas.microsoft.com/office/drawing/2014/main" id="{785E5CAA-68BB-47A7-B7A2-83636A030E58}"/>
              </a:ext>
            </a:extLst>
          </p:cNvPr>
          <p:cNvGrpSpPr/>
          <p:nvPr/>
        </p:nvGrpSpPr>
        <p:grpSpPr>
          <a:xfrm>
            <a:off x="1065066" y="4195239"/>
            <a:ext cx="4271010" cy="1504950"/>
            <a:chOff x="1065066" y="4101919"/>
            <a:chExt cx="4271010" cy="1504950"/>
          </a:xfrm>
        </p:grpSpPr>
        <p:sp>
          <p:nvSpPr>
            <p:cNvPr id="49" name="object 14">
              <a:extLst>
                <a:ext uri="{FF2B5EF4-FFF2-40B4-BE49-F238E27FC236}">
                  <a16:creationId xmlns:a16="http://schemas.microsoft.com/office/drawing/2014/main" id="{B5610537-0994-4207-A33C-806F3267DF7F}"/>
                </a:ext>
              </a:extLst>
            </p:cNvPr>
            <p:cNvSpPr/>
            <p:nvPr/>
          </p:nvSpPr>
          <p:spPr>
            <a:xfrm>
              <a:off x="1071416" y="4108269"/>
              <a:ext cx="4258310" cy="1492250"/>
            </a:xfrm>
            <a:custGeom>
              <a:avLst/>
              <a:gdLst/>
              <a:ahLst/>
              <a:cxnLst/>
              <a:rect l="l" t="t" r="r" b="b"/>
              <a:pathLst>
                <a:path w="4258310" h="1492250">
                  <a:moveTo>
                    <a:pt x="4009345" y="0"/>
                  </a:moveTo>
                  <a:lnTo>
                    <a:pt x="248618" y="0"/>
                  </a:lnTo>
                  <a:lnTo>
                    <a:pt x="203929" y="4005"/>
                  </a:lnTo>
                  <a:lnTo>
                    <a:pt x="161867" y="15554"/>
                  </a:lnTo>
                  <a:lnTo>
                    <a:pt x="123136" y="33943"/>
                  </a:lnTo>
                  <a:lnTo>
                    <a:pt x="88436" y="58472"/>
                  </a:lnTo>
                  <a:lnTo>
                    <a:pt x="58471" y="88436"/>
                  </a:lnTo>
                  <a:lnTo>
                    <a:pt x="33943" y="123136"/>
                  </a:lnTo>
                  <a:lnTo>
                    <a:pt x="15554" y="161867"/>
                  </a:lnTo>
                  <a:lnTo>
                    <a:pt x="4005" y="203929"/>
                  </a:lnTo>
                  <a:lnTo>
                    <a:pt x="0" y="248619"/>
                  </a:lnTo>
                  <a:lnTo>
                    <a:pt x="0" y="1243053"/>
                  </a:lnTo>
                  <a:lnTo>
                    <a:pt x="4005" y="1287742"/>
                  </a:lnTo>
                  <a:lnTo>
                    <a:pt x="15554" y="1329803"/>
                  </a:lnTo>
                  <a:lnTo>
                    <a:pt x="33943" y="1368535"/>
                  </a:lnTo>
                  <a:lnTo>
                    <a:pt x="58471" y="1403234"/>
                  </a:lnTo>
                  <a:lnTo>
                    <a:pt x="88436" y="1433198"/>
                  </a:lnTo>
                  <a:lnTo>
                    <a:pt x="123136" y="1457727"/>
                  </a:lnTo>
                  <a:lnTo>
                    <a:pt x="161867" y="1476116"/>
                  </a:lnTo>
                  <a:lnTo>
                    <a:pt x="203929" y="1487665"/>
                  </a:lnTo>
                  <a:lnTo>
                    <a:pt x="248618" y="1491670"/>
                  </a:lnTo>
                  <a:lnTo>
                    <a:pt x="4009345" y="1491670"/>
                  </a:lnTo>
                  <a:lnTo>
                    <a:pt x="4054034" y="1487665"/>
                  </a:lnTo>
                  <a:lnTo>
                    <a:pt x="4096095" y="1476116"/>
                  </a:lnTo>
                  <a:lnTo>
                    <a:pt x="4134826" y="1457727"/>
                  </a:lnTo>
                  <a:lnTo>
                    <a:pt x="4169526" y="1433198"/>
                  </a:lnTo>
                  <a:lnTo>
                    <a:pt x="4199490" y="1403234"/>
                  </a:lnTo>
                  <a:lnTo>
                    <a:pt x="4224019" y="1368535"/>
                  </a:lnTo>
                  <a:lnTo>
                    <a:pt x="4242408" y="1329803"/>
                  </a:lnTo>
                  <a:lnTo>
                    <a:pt x="4253957" y="1287742"/>
                  </a:lnTo>
                  <a:lnTo>
                    <a:pt x="4257962" y="1243053"/>
                  </a:lnTo>
                  <a:lnTo>
                    <a:pt x="4257962" y="248619"/>
                  </a:lnTo>
                  <a:lnTo>
                    <a:pt x="4253957" y="203929"/>
                  </a:lnTo>
                  <a:lnTo>
                    <a:pt x="4242408" y="161867"/>
                  </a:lnTo>
                  <a:lnTo>
                    <a:pt x="4224019" y="123136"/>
                  </a:lnTo>
                  <a:lnTo>
                    <a:pt x="4199490" y="88436"/>
                  </a:lnTo>
                  <a:lnTo>
                    <a:pt x="4169526" y="58472"/>
                  </a:lnTo>
                  <a:lnTo>
                    <a:pt x="4134826" y="33943"/>
                  </a:lnTo>
                  <a:lnTo>
                    <a:pt x="4096095" y="15554"/>
                  </a:lnTo>
                  <a:lnTo>
                    <a:pt x="4054034" y="4005"/>
                  </a:lnTo>
                  <a:lnTo>
                    <a:pt x="4009345" y="0"/>
                  </a:lnTo>
                  <a:close/>
                </a:path>
              </a:pathLst>
            </a:custGeom>
            <a:solidFill>
              <a:srgbClr val="70AD47"/>
            </a:solidFill>
          </p:spPr>
          <p:txBody>
            <a:bodyPr wrap="square" lIns="0" tIns="0" rIns="0" bIns="0" rtlCol="0"/>
            <a:lstStyle/>
            <a:p>
              <a:endParaRPr/>
            </a:p>
          </p:txBody>
        </p:sp>
        <p:sp>
          <p:nvSpPr>
            <p:cNvPr id="50" name="object 15">
              <a:extLst>
                <a:ext uri="{FF2B5EF4-FFF2-40B4-BE49-F238E27FC236}">
                  <a16:creationId xmlns:a16="http://schemas.microsoft.com/office/drawing/2014/main" id="{C6F88374-E0C9-4132-A1B7-89A74A554A4C}"/>
                </a:ext>
              </a:extLst>
            </p:cNvPr>
            <p:cNvSpPr/>
            <p:nvPr/>
          </p:nvSpPr>
          <p:spPr>
            <a:xfrm>
              <a:off x="1071416" y="4108269"/>
              <a:ext cx="4258310" cy="1492250"/>
            </a:xfrm>
            <a:custGeom>
              <a:avLst/>
              <a:gdLst/>
              <a:ahLst/>
              <a:cxnLst/>
              <a:rect l="l" t="t" r="r" b="b"/>
              <a:pathLst>
                <a:path w="4258310" h="1492250">
                  <a:moveTo>
                    <a:pt x="0" y="248618"/>
                  </a:moveTo>
                  <a:lnTo>
                    <a:pt x="4005" y="203929"/>
                  </a:lnTo>
                  <a:lnTo>
                    <a:pt x="15554" y="161867"/>
                  </a:lnTo>
                  <a:lnTo>
                    <a:pt x="33943" y="123136"/>
                  </a:lnTo>
                  <a:lnTo>
                    <a:pt x="58472" y="88436"/>
                  </a:lnTo>
                  <a:lnTo>
                    <a:pt x="88436" y="58472"/>
                  </a:lnTo>
                  <a:lnTo>
                    <a:pt x="123136" y="33943"/>
                  </a:lnTo>
                  <a:lnTo>
                    <a:pt x="161867" y="15554"/>
                  </a:lnTo>
                  <a:lnTo>
                    <a:pt x="203929" y="4005"/>
                  </a:lnTo>
                  <a:lnTo>
                    <a:pt x="248618" y="0"/>
                  </a:lnTo>
                  <a:lnTo>
                    <a:pt x="4009345" y="0"/>
                  </a:lnTo>
                  <a:lnTo>
                    <a:pt x="4054034" y="4005"/>
                  </a:lnTo>
                  <a:lnTo>
                    <a:pt x="4096095" y="15554"/>
                  </a:lnTo>
                  <a:lnTo>
                    <a:pt x="4134827" y="33943"/>
                  </a:lnTo>
                  <a:lnTo>
                    <a:pt x="4169526" y="58472"/>
                  </a:lnTo>
                  <a:lnTo>
                    <a:pt x="4199491" y="88436"/>
                  </a:lnTo>
                  <a:lnTo>
                    <a:pt x="4224019" y="123136"/>
                  </a:lnTo>
                  <a:lnTo>
                    <a:pt x="4242408" y="161867"/>
                  </a:lnTo>
                  <a:lnTo>
                    <a:pt x="4253957" y="203929"/>
                  </a:lnTo>
                  <a:lnTo>
                    <a:pt x="4257963" y="248618"/>
                  </a:lnTo>
                  <a:lnTo>
                    <a:pt x="4257963" y="1243052"/>
                  </a:lnTo>
                  <a:lnTo>
                    <a:pt x="4253957" y="1287741"/>
                  </a:lnTo>
                  <a:lnTo>
                    <a:pt x="4242408" y="1329803"/>
                  </a:lnTo>
                  <a:lnTo>
                    <a:pt x="4224019" y="1368535"/>
                  </a:lnTo>
                  <a:lnTo>
                    <a:pt x="4199491" y="1403234"/>
                  </a:lnTo>
                  <a:lnTo>
                    <a:pt x="4169526" y="1433199"/>
                  </a:lnTo>
                  <a:lnTo>
                    <a:pt x="4134827" y="1457727"/>
                  </a:lnTo>
                  <a:lnTo>
                    <a:pt x="4096095" y="1476116"/>
                  </a:lnTo>
                  <a:lnTo>
                    <a:pt x="4054034" y="1487665"/>
                  </a:lnTo>
                  <a:lnTo>
                    <a:pt x="4009345" y="1491671"/>
                  </a:lnTo>
                  <a:lnTo>
                    <a:pt x="248618" y="1491671"/>
                  </a:lnTo>
                  <a:lnTo>
                    <a:pt x="203929" y="1487665"/>
                  </a:lnTo>
                  <a:lnTo>
                    <a:pt x="161867" y="1476116"/>
                  </a:lnTo>
                  <a:lnTo>
                    <a:pt x="123136" y="1457727"/>
                  </a:lnTo>
                  <a:lnTo>
                    <a:pt x="88436" y="1433199"/>
                  </a:lnTo>
                  <a:lnTo>
                    <a:pt x="58472" y="1403234"/>
                  </a:lnTo>
                  <a:lnTo>
                    <a:pt x="33943" y="1368535"/>
                  </a:lnTo>
                  <a:lnTo>
                    <a:pt x="15554" y="1329803"/>
                  </a:lnTo>
                  <a:lnTo>
                    <a:pt x="4005" y="1287741"/>
                  </a:lnTo>
                  <a:lnTo>
                    <a:pt x="0" y="1243052"/>
                  </a:lnTo>
                  <a:lnTo>
                    <a:pt x="0" y="248618"/>
                  </a:lnTo>
                  <a:close/>
                </a:path>
              </a:pathLst>
            </a:custGeom>
            <a:ln w="12700">
              <a:solidFill>
                <a:srgbClr val="507E32"/>
              </a:solidFill>
            </a:ln>
          </p:spPr>
          <p:txBody>
            <a:bodyPr wrap="square" lIns="0" tIns="0" rIns="0" bIns="0" rtlCol="0"/>
            <a:lstStyle/>
            <a:p>
              <a:endParaRPr/>
            </a:p>
          </p:txBody>
        </p:sp>
      </p:grpSp>
      <p:sp>
        <p:nvSpPr>
          <p:cNvPr id="51" name="object 16">
            <a:extLst>
              <a:ext uri="{FF2B5EF4-FFF2-40B4-BE49-F238E27FC236}">
                <a16:creationId xmlns:a16="http://schemas.microsoft.com/office/drawing/2014/main" id="{B0525FCB-E3DB-4ADC-8878-389F36C051FC}"/>
              </a:ext>
            </a:extLst>
          </p:cNvPr>
          <p:cNvSpPr txBox="1">
            <a:spLocks/>
          </p:cNvSpPr>
          <p:nvPr/>
        </p:nvSpPr>
        <p:spPr>
          <a:xfrm>
            <a:off x="974666" y="2141728"/>
            <a:ext cx="4171315" cy="4210192"/>
          </a:xfrm>
          <a:prstGeom prst="rect">
            <a:avLst/>
          </a:prstGeom>
        </p:spPr>
        <p:txBody>
          <a:bodyPr vert="horz" wrap="square" lIns="0" tIns="3302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2040" marR="794385" indent="0">
              <a:lnSpc>
                <a:spcPts val="4300"/>
              </a:lnSpc>
              <a:spcBef>
                <a:spcPts val="260"/>
              </a:spcBef>
              <a:buNone/>
            </a:pPr>
            <a:r>
              <a:rPr lang="zh-CN" altLang="en-US" spc="-10" dirty="0"/>
              <a:t>游戏开发商</a:t>
            </a:r>
            <a:r>
              <a:rPr lang="zh-CN" altLang="en-US" spc="-50" dirty="0"/>
              <a:t> </a:t>
            </a:r>
            <a:r>
              <a:rPr lang="en-US" spc="-10" dirty="0"/>
              <a:t>Developer</a:t>
            </a:r>
          </a:p>
          <a:p>
            <a:pPr marL="12700" marR="5080">
              <a:lnSpc>
                <a:spcPct val="102200"/>
              </a:lnSpc>
              <a:spcBef>
                <a:spcPts val="1964"/>
              </a:spcBef>
            </a:pPr>
            <a:r>
              <a:rPr lang="zh-CN" altLang="en-US" sz="1800" spc="-5" dirty="0">
                <a:solidFill>
                  <a:srgbClr val="000000"/>
                </a:solidFill>
                <a:latin typeface="Microsoft JhengHei"/>
                <a:cs typeface="Microsoft JhengHei"/>
              </a:rPr>
              <a:t>独立游戏开发者，白金工作室，</a:t>
            </a:r>
            <a:r>
              <a:rPr lang="en-US" sz="1800" spc="-10" dirty="0">
                <a:solidFill>
                  <a:srgbClr val="000000"/>
                </a:solidFill>
                <a:latin typeface="Microsoft JhengHei"/>
                <a:cs typeface="Microsoft JhengHei"/>
              </a:rPr>
              <a:t>SEGA </a:t>
            </a:r>
            <a:r>
              <a:rPr lang="en-US" sz="1800" dirty="0" err="1">
                <a:solidFill>
                  <a:srgbClr val="000000"/>
                </a:solidFill>
                <a:latin typeface="Microsoft JhengHei"/>
                <a:cs typeface="Microsoft JhengHei"/>
              </a:rPr>
              <a:t>Capcom，Square</a:t>
            </a:r>
            <a:r>
              <a:rPr lang="en-US" sz="1800" spc="-100" dirty="0">
                <a:solidFill>
                  <a:srgbClr val="000000"/>
                </a:solidFill>
                <a:latin typeface="Microsoft JhengHei"/>
                <a:cs typeface="Microsoft JhengHei"/>
              </a:rPr>
              <a:t> </a:t>
            </a:r>
            <a:r>
              <a:rPr lang="en-US" sz="1800" spc="-10" dirty="0" err="1">
                <a:solidFill>
                  <a:srgbClr val="000000"/>
                </a:solidFill>
                <a:latin typeface="Microsoft JhengHei"/>
                <a:cs typeface="Microsoft JhengHei"/>
              </a:rPr>
              <a:t>Enix，KOEI，Konami</a:t>
            </a:r>
            <a:endParaRPr lang="en-US" sz="1800" dirty="0">
              <a:latin typeface="Microsoft JhengHei"/>
              <a:cs typeface="Microsoft JhengHei"/>
            </a:endParaRPr>
          </a:p>
          <a:p>
            <a:pPr>
              <a:lnSpc>
                <a:spcPct val="100000"/>
              </a:lnSpc>
              <a:spcBef>
                <a:spcPts val="875"/>
              </a:spcBef>
            </a:pPr>
            <a:endParaRPr lang="en-US" sz="1800" dirty="0">
              <a:latin typeface="Microsoft JhengHei"/>
              <a:cs typeface="Microsoft JhengHei"/>
            </a:endParaRPr>
          </a:p>
          <a:p>
            <a:pPr marL="1021080" marR="732790" indent="0">
              <a:lnSpc>
                <a:spcPct val="100000"/>
              </a:lnSpc>
              <a:buNone/>
            </a:pPr>
            <a:r>
              <a:rPr lang="zh-CN" altLang="en-US" spc="-10" dirty="0"/>
              <a:t>游戏发行商</a:t>
            </a:r>
            <a:r>
              <a:rPr lang="zh-CN" altLang="en-US" spc="-50" dirty="0"/>
              <a:t> </a:t>
            </a:r>
            <a:r>
              <a:rPr lang="en-US" spc="-10" dirty="0"/>
              <a:t>Distributor</a:t>
            </a:r>
          </a:p>
          <a:p>
            <a:pPr marL="12700" marR="115570">
              <a:lnSpc>
                <a:spcPct val="101099"/>
              </a:lnSpc>
              <a:spcBef>
                <a:spcPts val="2520"/>
              </a:spcBef>
            </a:pPr>
            <a:r>
              <a:rPr lang="en-US" sz="1800" spc="-10" dirty="0" err="1">
                <a:solidFill>
                  <a:srgbClr val="000000"/>
                </a:solidFill>
                <a:latin typeface="Microsoft JhengHei"/>
                <a:cs typeface="Microsoft JhengHei"/>
              </a:rPr>
              <a:t>Steam，EA，Epic</a:t>
            </a:r>
            <a:r>
              <a:rPr lang="en-US" sz="1800" spc="-10" dirty="0">
                <a:solidFill>
                  <a:srgbClr val="000000"/>
                </a:solidFill>
                <a:latin typeface="Microsoft JhengHei"/>
                <a:cs typeface="Microsoft JhengHei"/>
              </a:rPr>
              <a:t> games，</a:t>
            </a:r>
            <a:r>
              <a:rPr lang="zh-CN" altLang="en-US" sz="1800" spc="-10" dirty="0">
                <a:solidFill>
                  <a:srgbClr val="000000"/>
                </a:solidFill>
                <a:latin typeface="Microsoft JhengHei"/>
                <a:cs typeface="Microsoft JhengHei"/>
              </a:rPr>
              <a:t>任天堂，</a:t>
            </a:r>
            <a:r>
              <a:rPr lang="en-US" sz="1800" spc="-25" dirty="0">
                <a:solidFill>
                  <a:srgbClr val="000000"/>
                </a:solidFill>
                <a:latin typeface="Microsoft JhengHei"/>
                <a:cs typeface="Microsoft JhengHei"/>
              </a:rPr>
              <a:t>PS</a:t>
            </a:r>
            <a:r>
              <a:rPr lang="zh-CN" altLang="en-US" sz="1800" spc="-5" dirty="0">
                <a:solidFill>
                  <a:srgbClr val="000000"/>
                </a:solidFill>
                <a:latin typeface="Microsoft JhengHei"/>
                <a:cs typeface="Microsoft JhengHei"/>
              </a:rPr>
              <a:t>便利商店，游戏实体店</a:t>
            </a:r>
            <a:endParaRPr lang="zh-CN" altLang="en-US" sz="1800" dirty="0">
              <a:latin typeface="Microsoft JhengHei"/>
              <a:cs typeface="Microsoft JhengHei"/>
            </a:endParaRPr>
          </a:p>
        </p:txBody>
      </p:sp>
      <p:grpSp>
        <p:nvGrpSpPr>
          <p:cNvPr id="52" name="object 17">
            <a:extLst>
              <a:ext uri="{FF2B5EF4-FFF2-40B4-BE49-F238E27FC236}">
                <a16:creationId xmlns:a16="http://schemas.microsoft.com/office/drawing/2014/main" id="{094AD4A1-BDA0-4CD0-B686-A7E208E22DD5}"/>
              </a:ext>
            </a:extLst>
          </p:cNvPr>
          <p:cNvGrpSpPr/>
          <p:nvPr/>
        </p:nvGrpSpPr>
        <p:grpSpPr>
          <a:xfrm>
            <a:off x="5498515" y="2358387"/>
            <a:ext cx="825500" cy="835025"/>
            <a:chOff x="5498515" y="2066287"/>
            <a:chExt cx="825500" cy="835025"/>
          </a:xfrm>
        </p:grpSpPr>
        <p:sp>
          <p:nvSpPr>
            <p:cNvPr id="53" name="object 18">
              <a:extLst>
                <a:ext uri="{FF2B5EF4-FFF2-40B4-BE49-F238E27FC236}">
                  <a16:creationId xmlns:a16="http://schemas.microsoft.com/office/drawing/2014/main" id="{CBC8FA91-5B7B-42FF-8425-B2E4A3A3FAB2}"/>
                </a:ext>
              </a:extLst>
            </p:cNvPr>
            <p:cNvSpPr/>
            <p:nvPr/>
          </p:nvSpPr>
          <p:spPr>
            <a:xfrm>
              <a:off x="5504865" y="2072637"/>
              <a:ext cx="812800" cy="822325"/>
            </a:xfrm>
            <a:custGeom>
              <a:avLst/>
              <a:gdLst/>
              <a:ahLst/>
              <a:cxnLst/>
              <a:rect l="l" t="t" r="r" b="b"/>
              <a:pathLst>
                <a:path w="812800" h="822325">
                  <a:moveTo>
                    <a:pt x="406401" y="0"/>
                  </a:moveTo>
                  <a:lnTo>
                    <a:pt x="406401" y="205508"/>
                  </a:lnTo>
                  <a:lnTo>
                    <a:pt x="0" y="205508"/>
                  </a:lnTo>
                  <a:lnTo>
                    <a:pt x="0" y="616526"/>
                  </a:lnTo>
                  <a:lnTo>
                    <a:pt x="406401" y="616526"/>
                  </a:lnTo>
                  <a:lnTo>
                    <a:pt x="406401" y="822035"/>
                  </a:lnTo>
                  <a:lnTo>
                    <a:pt x="812802" y="411017"/>
                  </a:lnTo>
                  <a:lnTo>
                    <a:pt x="406401" y="0"/>
                  </a:lnTo>
                  <a:close/>
                </a:path>
              </a:pathLst>
            </a:custGeom>
            <a:solidFill>
              <a:srgbClr val="FFC000"/>
            </a:solidFill>
          </p:spPr>
          <p:txBody>
            <a:bodyPr wrap="square" lIns="0" tIns="0" rIns="0" bIns="0" rtlCol="0"/>
            <a:lstStyle/>
            <a:p>
              <a:endParaRPr/>
            </a:p>
          </p:txBody>
        </p:sp>
        <p:sp>
          <p:nvSpPr>
            <p:cNvPr id="54" name="object 19">
              <a:extLst>
                <a:ext uri="{FF2B5EF4-FFF2-40B4-BE49-F238E27FC236}">
                  <a16:creationId xmlns:a16="http://schemas.microsoft.com/office/drawing/2014/main" id="{27F52581-7C3D-4A7C-84AE-3099DF7CED23}"/>
                </a:ext>
              </a:extLst>
            </p:cNvPr>
            <p:cNvSpPr/>
            <p:nvPr/>
          </p:nvSpPr>
          <p:spPr>
            <a:xfrm>
              <a:off x="5504865" y="2072637"/>
              <a:ext cx="812800" cy="822325"/>
            </a:xfrm>
            <a:custGeom>
              <a:avLst/>
              <a:gdLst/>
              <a:ahLst/>
              <a:cxnLst/>
              <a:rect l="l" t="t" r="r" b="b"/>
              <a:pathLst>
                <a:path w="812800" h="822325">
                  <a:moveTo>
                    <a:pt x="0" y="205509"/>
                  </a:moveTo>
                  <a:lnTo>
                    <a:pt x="406402" y="205509"/>
                  </a:lnTo>
                  <a:lnTo>
                    <a:pt x="406402" y="0"/>
                  </a:lnTo>
                  <a:lnTo>
                    <a:pt x="812803" y="411018"/>
                  </a:lnTo>
                  <a:lnTo>
                    <a:pt x="406402" y="822036"/>
                  </a:lnTo>
                  <a:lnTo>
                    <a:pt x="406402" y="616527"/>
                  </a:lnTo>
                  <a:lnTo>
                    <a:pt x="0" y="616527"/>
                  </a:lnTo>
                  <a:lnTo>
                    <a:pt x="0" y="205509"/>
                  </a:lnTo>
                  <a:close/>
                </a:path>
              </a:pathLst>
            </a:custGeom>
            <a:ln w="12700">
              <a:solidFill>
                <a:srgbClr val="BC8C00"/>
              </a:solidFill>
            </a:ln>
          </p:spPr>
          <p:txBody>
            <a:bodyPr wrap="square" lIns="0" tIns="0" rIns="0" bIns="0" rtlCol="0"/>
            <a:lstStyle/>
            <a:p>
              <a:endParaRPr/>
            </a:p>
          </p:txBody>
        </p:sp>
      </p:grpSp>
      <p:grpSp>
        <p:nvGrpSpPr>
          <p:cNvPr id="55" name="object 20">
            <a:extLst>
              <a:ext uri="{FF2B5EF4-FFF2-40B4-BE49-F238E27FC236}">
                <a16:creationId xmlns:a16="http://schemas.microsoft.com/office/drawing/2014/main" id="{B7986E83-BE9B-4305-85B6-A34780362880}"/>
              </a:ext>
            </a:extLst>
          </p:cNvPr>
          <p:cNvGrpSpPr/>
          <p:nvPr/>
        </p:nvGrpSpPr>
        <p:grpSpPr>
          <a:xfrm>
            <a:off x="5468498" y="4740306"/>
            <a:ext cx="825500" cy="835025"/>
            <a:chOff x="5468498" y="4448206"/>
            <a:chExt cx="825500" cy="835025"/>
          </a:xfrm>
        </p:grpSpPr>
        <p:sp>
          <p:nvSpPr>
            <p:cNvPr id="56" name="object 21">
              <a:extLst>
                <a:ext uri="{FF2B5EF4-FFF2-40B4-BE49-F238E27FC236}">
                  <a16:creationId xmlns:a16="http://schemas.microsoft.com/office/drawing/2014/main" id="{01578483-6DED-4506-8844-42957C26DF5D}"/>
                </a:ext>
              </a:extLst>
            </p:cNvPr>
            <p:cNvSpPr/>
            <p:nvPr/>
          </p:nvSpPr>
          <p:spPr>
            <a:xfrm>
              <a:off x="5474849" y="4454556"/>
              <a:ext cx="812800" cy="822325"/>
            </a:xfrm>
            <a:custGeom>
              <a:avLst/>
              <a:gdLst/>
              <a:ahLst/>
              <a:cxnLst/>
              <a:rect l="l" t="t" r="r" b="b"/>
              <a:pathLst>
                <a:path w="812800" h="822325">
                  <a:moveTo>
                    <a:pt x="406400" y="0"/>
                  </a:moveTo>
                  <a:lnTo>
                    <a:pt x="0" y="411017"/>
                  </a:lnTo>
                  <a:lnTo>
                    <a:pt x="406400" y="822035"/>
                  </a:lnTo>
                  <a:lnTo>
                    <a:pt x="406400" y="616526"/>
                  </a:lnTo>
                  <a:lnTo>
                    <a:pt x="812802" y="616526"/>
                  </a:lnTo>
                  <a:lnTo>
                    <a:pt x="812802" y="205508"/>
                  </a:lnTo>
                  <a:lnTo>
                    <a:pt x="406400" y="205508"/>
                  </a:lnTo>
                  <a:lnTo>
                    <a:pt x="406400" y="0"/>
                  </a:lnTo>
                  <a:close/>
                </a:path>
              </a:pathLst>
            </a:custGeom>
            <a:solidFill>
              <a:srgbClr val="FFC000"/>
            </a:solidFill>
          </p:spPr>
          <p:txBody>
            <a:bodyPr wrap="square" lIns="0" tIns="0" rIns="0" bIns="0" rtlCol="0"/>
            <a:lstStyle/>
            <a:p>
              <a:endParaRPr/>
            </a:p>
          </p:txBody>
        </p:sp>
        <p:sp>
          <p:nvSpPr>
            <p:cNvPr id="57" name="object 22">
              <a:extLst>
                <a:ext uri="{FF2B5EF4-FFF2-40B4-BE49-F238E27FC236}">
                  <a16:creationId xmlns:a16="http://schemas.microsoft.com/office/drawing/2014/main" id="{E06C19B6-8A3D-4AEC-9D7F-6C8F3AD03837}"/>
                </a:ext>
              </a:extLst>
            </p:cNvPr>
            <p:cNvSpPr/>
            <p:nvPr/>
          </p:nvSpPr>
          <p:spPr>
            <a:xfrm>
              <a:off x="5474848" y="4454556"/>
              <a:ext cx="812800" cy="822325"/>
            </a:xfrm>
            <a:custGeom>
              <a:avLst/>
              <a:gdLst/>
              <a:ahLst/>
              <a:cxnLst/>
              <a:rect l="l" t="t" r="r" b="b"/>
              <a:pathLst>
                <a:path w="812800" h="822325">
                  <a:moveTo>
                    <a:pt x="812803" y="616527"/>
                  </a:moveTo>
                  <a:lnTo>
                    <a:pt x="406401" y="616527"/>
                  </a:lnTo>
                  <a:lnTo>
                    <a:pt x="406401" y="822036"/>
                  </a:lnTo>
                  <a:lnTo>
                    <a:pt x="0" y="411018"/>
                  </a:lnTo>
                  <a:lnTo>
                    <a:pt x="406401" y="0"/>
                  </a:lnTo>
                  <a:lnTo>
                    <a:pt x="406401" y="205509"/>
                  </a:lnTo>
                  <a:lnTo>
                    <a:pt x="812803" y="205509"/>
                  </a:lnTo>
                  <a:lnTo>
                    <a:pt x="812803" y="616527"/>
                  </a:lnTo>
                  <a:close/>
                </a:path>
              </a:pathLst>
            </a:custGeom>
            <a:ln w="12700">
              <a:solidFill>
                <a:srgbClr val="BC8C00"/>
              </a:solidFill>
            </a:ln>
          </p:spPr>
          <p:txBody>
            <a:bodyPr wrap="square" lIns="0" tIns="0" rIns="0" bIns="0" rtlCol="0"/>
            <a:lstStyle/>
            <a:p>
              <a:endParaRPr/>
            </a:p>
          </p:txBody>
        </p:sp>
      </p:grpSp>
      <p:sp>
        <p:nvSpPr>
          <p:cNvPr id="58" name="object 23">
            <a:extLst>
              <a:ext uri="{FF2B5EF4-FFF2-40B4-BE49-F238E27FC236}">
                <a16:creationId xmlns:a16="http://schemas.microsoft.com/office/drawing/2014/main" id="{942E3C01-FC2B-4518-B10F-3BF6631DCCF9}"/>
              </a:ext>
            </a:extLst>
          </p:cNvPr>
          <p:cNvSpPr txBox="1"/>
          <p:nvPr/>
        </p:nvSpPr>
        <p:spPr>
          <a:xfrm>
            <a:off x="7840774" y="887351"/>
            <a:ext cx="3575050" cy="580223"/>
          </a:xfrm>
          <a:prstGeom prst="rect">
            <a:avLst/>
          </a:prstGeom>
          <a:ln w="28575">
            <a:solidFill>
              <a:srgbClr val="000000"/>
            </a:solidFill>
          </a:ln>
        </p:spPr>
        <p:txBody>
          <a:bodyPr vert="horz" wrap="square" lIns="0" tIns="30480" rIns="0" bIns="0" rtlCol="0">
            <a:spAutoFit/>
          </a:bodyPr>
          <a:lstStyle/>
          <a:p>
            <a:pPr marL="91440" marR="241935">
              <a:lnSpc>
                <a:spcPct val="101099"/>
              </a:lnSpc>
              <a:spcBef>
                <a:spcPts val="240"/>
              </a:spcBef>
            </a:pPr>
            <a:r>
              <a:rPr sz="1800" dirty="0">
                <a:latin typeface="Microsoft JhengHei"/>
                <a:cs typeface="Microsoft JhengHei"/>
              </a:rPr>
              <a:t>Humble</a:t>
            </a:r>
            <a:r>
              <a:rPr sz="1800" spc="-80" dirty="0">
                <a:latin typeface="Microsoft JhengHei"/>
                <a:cs typeface="Microsoft JhengHei"/>
              </a:rPr>
              <a:t> </a:t>
            </a:r>
            <a:r>
              <a:rPr sz="1800" dirty="0">
                <a:latin typeface="Microsoft JhengHei"/>
                <a:cs typeface="Microsoft JhengHei"/>
              </a:rPr>
              <a:t>bundle，Chuckle</a:t>
            </a:r>
            <a:r>
              <a:rPr sz="1800" spc="-75" dirty="0">
                <a:latin typeface="Microsoft JhengHei"/>
                <a:cs typeface="Microsoft JhengHei"/>
              </a:rPr>
              <a:t> </a:t>
            </a:r>
            <a:r>
              <a:rPr sz="1800" spc="-20" dirty="0">
                <a:latin typeface="Microsoft JhengHei"/>
                <a:cs typeface="Microsoft JhengHei"/>
              </a:rPr>
              <a:t>fish </a:t>
            </a:r>
            <a:r>
              <a:rPr sz="1800" dirty="0">
                <a:latin typeface="Microsoft JhengHei"/>
                <a:cs typeface="Microsoft JhengHei"/>
              </a:rPr>
              <a:t>Another</a:t>
            </a:r>
            <a:r>
              <a:rPr sz="1800" spc="-10" dirty="0">
                <a:latin typeface="Microsoft JhengHei"/>
                <a:cs typeface="Microsoft JhengHei"/>
              </a:rPr>
              <a:t> </a:t>
            </a:r>
            <a:r>
              <a:rPr sz="1800" spc="-10" dirty="0" err="1">
                <a:latin typeface="Microsoft JhengHei"/>
                <a:cs typeface="Microsoft JhengHei"/>
              </a:rPr>
              <a:t>Indie，Klei</a:t>
            </a:r>
            <a:r>
              <a:rPr sz="1800" spc="-15" dirty="0">
                <a:latin typeface="Microsoft JhengHei"/>
                <a:cs typeface="Microsoft JhengHei"/>
              </a:rPr>
              <a:t>，</a:t>
            </a:r>
            <a:r>
              <a:rPr lang="zh-CN" altLang="en-US" sz="1800" spc="-15" dirty="0">
                <a:latin typeface="Microsoft JhengHei"/>
                <a:cs typeface="Microsoft JhengHei"/>
              </a:rPr>
              <a:t>椰岛游戏</a:t>
            </a:r>
            <a:endParaRPr sz="1800" dirty="0">
              <a:latin typeface="Microsoft JhengHei"/>
              <a:cs typeface="Microsoft JhengHei"/>
            </a:endParaRPr>
          </a:p>
        </p:txBody>
      </p:sp>
      <p:sp>
        <p:nvSpPr>
          <p:cNvPr id="59" name="object 24">
            <a:extLst>
              <a:ext uri="{FF2B5EF4-FFF2-40B4-BE49-F238E27FC236}">
                <a16:creationId xmlns:a16="http://schemas.microsoft.com/office/drawing/2014/main" id="{E716FD5A-302B-449F-AC2B-EE2C11AE313D}"/>
              </a:ext>
            </a:extLst>
          </p:cNvPr>
          <p:cNvSpPr/>
          <p:nvPr/>
        </p:nvSpPr>
        <p:spPr>
          <a:xfrm>
            <a:off x="8973125" y="1533682"/>
            <a:ext cx="655320" cy="702945"/>
          </a:xfrm>
          <a:custGeom>
            <a:avLst/>
            <a:gdLst/>
            <a:ahLst/>
            <a:cxnLst/>
            <a:rect l="l" t="t" r="r" b="b"/>
            <a:pathLst>
              <a:path w="655320" h="702944">
                <a:moveTo>
                  <a:pt x="0" y="702351"/>
                </a:moveTo>
                <a:lnTo>
                  <a:pt x="655110" y="0"/>
                </a:lnTo>
              </a:path>
            </a:pathLst>
          </a:custGeom>
          <a:ln w="285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27469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C4EE671-8B0C-4D72-89B6-918CD524A964}"/>
              </a:ext>
            </a:extLst>
          </p:cNvPr>
          <p:cNvGrpSpPr/>
          <p:nvPr/>
        </p:nvGrpSpPr>
        <p:grpSpPr>
          <a:xfrm>
            <a:off x="796182" y="971951"/>
            <a:ext cx="10083852" cy="5631395"/>
            <a:chOff x="305852" y="248897"/>
            <a:chExt cx="11580294" cy="6467093"/>
          </a:xfrm>
        </p:grpSpPr>
        <p:pic>
          <p:nvPicPr>
            <p:cNvPr id="5" name="object 2">
              <a:extLst>
                <a:ext uri="{FF2B5EF4-FFF2-40B4-BE49-F238E27FC236}">
                  <a16:creationId xmlns:a16="http://schemas.microsoft.com/office/drawing/2014/main" id="{370E1A18-7BC9-4220-9A0E-8C1345F6F875}"/>
                </a:ext>
              </a:extLst>
            </p:cNvPr>
            <p:cNvPicPr/>
            <p:nvPr/>
          </p:nvPicPr>
          <p:blipFill>
            <a:blip r:embed="rId3" cstate="print"/>
            <a:stretch>
              <a:fillRect/>
            </a:stretch>
          </p:blipFill>
          <p:spPr>
            <a:xfrm>
              <a:off x="305852" y="322788"/>
              <a:ext cx="8243687" cy="3039859"/>
            </a:xfrm>
            <a:prstGeom prst="rect">
              <a:avLst/>
            </a:prstGeom>
          </p:spPr>
        </p:pic>
        <p:grpSp>
          <p:nvGrpSpPr>
            <p:cNvPr id="7" name="object 3">
              <a:extLst>
                <a:ext uri="{FF2B5EF4-FFF2-40B4-BE49-F238E27FC236}">
                  <a16:creationId xmlns:a16="http://schemas.microsoft.com/office/drawing/2014/main" id="{2E7891A1-78D6-4B08-9733-9AACDD5A9E11}"/>
                </a:ext>
              </a:extLst>
            </p:cNvPr>
            <p:cNvGrpSpPr/>
            <p:nvPr/>
          </p:nvGrpSpPr>
          <p:grpSpPr>
            <a:xfrm>
              <a:off x="6096000" y="3848330"/>
              <a:ext cx="5789295" cy="2867660"/>
              <a:chOff x="6096000" y="3848330"/>
              <a:chExt cx="5789295" cy="2867660"/>
            </a:xfrm>
          </p:grpSpPr>
          <p:pic>
            <p:nvPicPr>
              <p:cNvPr id="8" name="object 4">
                <a:extLst>
                  <a:ext uri="{FF2B5EF4-FFF2-40B4-BE49-F238E27FC236}">
                    <a16:creationId xmlns:a16="http://schemas.microsoft.com/office/drawing/2014/main" id="{65491F6A-0542-4043-B0AA-5409F6B26857}"/>
                  </a:ext>
                </a:extLst>
              </p:cNvPr>
              <p:cNvPicPr/>
              <p:nvPr/>
            </p:nvPicPr>
            <p:blipFill>
              <a:blip r:embed="rId4" cstate="print"/>
              <a:stretch>
                <a:fillRect/>
              </a:stretch>
            </p:blipFill>
            <p:spPr>
              <a:xfrm>
                <a:off x="7114564" y="4032228"/>
                <a:ext cx="4770582" cy="2683452"/>
              </a:xfrm>
              <a:prstGeom prst="rect">
                <a:avLst/>
              </a:prstGeom>
            </p:spPr>
          </p:pic>
          <p:pic>
            <p:nvPicPr>
              <p:cNvPr id="9" name="object 5">
                <a:extLst>
                  <a:ext uri="{FF2B5EF4-FFF2-40B4-BE49-F238E27FC236}">
                    <a16:creationId xmlns:a16="http://schemas.microsoft.com/office/drawing/2014/main" id="{92C7F790-2814-4867-A29E-5927DA4A3DE8}"/>
                  </a:ext>
                </a:extLst>
              </p:cNvPr>
              <p:cNvPicPr/>
              <p:nvPr/>
            </p:nvPicPr>
            <p:blipFill>
              <a:blip r:embed="rId5" cstate="print"/>
              <a:stretch>
                <a:fillRect/>
              </a:stretch>
            </p:blipFill>
            <p:spPr>
              <a:xfrm>
                <a:off x="6096000" y="3848330"/>
                <a:ext cx="2158997" cy="1214435"/>
              </a:xfrm>
              <a:prstGeom prst="rect">
                <a:avLst/>
              </a:prstGeom>
            </p:spPr>
          </p:pic>
        </p:grpSp>
        <p:pic>
          <p:nvPicPr>
            <p:cNvPr id="10" name="object 6">
              <a:extLst>
                <a:ext uri="{FF2B5EF4-FFF2-40B4-BE49-F238E27FC236}">
                  <a16:creationId xmlns:a16="http://schemas.microsoft.com/office/drawing/2014/main" id="{E33F9850-08E6-4D65-9F2B-6C0F007AA577}"/>
                </a:ext>
              </a:extLst>
            </p:cNvPr>
            <p:cNvPicPr/>
            <p:nvPr/>
          </p:nvPicPr>
          <p:blipFill>
            <a:blip r:embed="rId6" cstate="print"/>
            <a:stretch>
              <a:fillRect/>
            </a:stretch>
          </p:blipFill>
          <p:spPr>
            <a:xfrm>
              <a:off x="371702" y="4096884"/>
              <a:ext cx="5528882" cy="2211552"/>
            </a:xfrm>
            <a:prstGeom prst="rect">
              <a:avLst/>
            </a:prstGeom>
          </p:spPr>
        </p:pic>
        <p:pic>
          <p:nvPicPr>
            <p:cNvPr id="11" name="object 7">
              <a:extLst>
                <a:ext uri="{FF2B5EF4-FFF2-40B4-BE49-F238E27FC236}">
                  <a16:creationId xmlns:a16="http://schemas.microsoft.com/office/drawing/2014/main" id="{856EAE14-E121-4D60-A2D0-28EA63C50BEF}"/>
                </a:ext>
              </a:extLst>
            </p:cNvPr>
            <p:cNvPicPr/>
            <p:nvPr/>
          </p:nvPicPr>
          <p:blipFill>
            <a:blip r:embed="rId7" cstate="print"/>
            <a:stretch>
              <a:fillRect/>
            </a:stretch>
          </p:blipFill>
          <p:spPr>
            <a:xfrm>
              <a:off x="8848494" y="248897"/>
              <a:ext cx="3036652" cy="1708116"/>
            </a:xfrm>
            <a:prstGeom prst="rect">
              <a:avLst/>
            </a:prstGeom>
          </p:spPr>
        </p:pic>
        <p:pic>
          <p:nvPicPr>
            <p:cNvPr id="12" name="object 8">
              <a:extLst>
                <a:ext uri="{FF2B5EF4-FFF2-40B4-BE49-F238E27FC236}">
                  <a16:creationId xmlns:a16="http://schemas.microsoft.com/office/drawing/2014/main" id="{58840A5E-385F-4484-8ECD-C6C6E363D8DD}"/>
                </a:ext>
              </a:extLst>
            </p:cNvPr>
            <p:cNvPicPr/>
            <p:nvPr/>
          </p:nvPicPr>
          <p:blipFill>
            <a:blip r:embed="rId8" cstate="print"/>
            <a:stretch>
              <a:fillRect/>
            </a:stretch>
          </p:blipFill>
          <p:spPr>
            <a:xfrm>
              <a:off x="8848494" y="2140912"/>
              <a:ext cx="3037652" cy="1707417"/>
            </a:xfrm>
            <a:prstGeom prst="rect">
              <a:avLst/>
            </a:prstGeom>
          </p:spPr>
        </p:pic>
      </p:grpSp>
    </p:spTree>
    <p:extLst>
      <p:ext uri="{BB962C8B-B14F-4D97-AF65-F5344CB8AC3E}">
        <p14:creationId xmlns:p14="http://schemas.microsoft.com/office/powerpoint/2010/main" val="163644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做游戏如何赚钱？</a:t>
            </a:r>
          </a:p>
        </p:txBody>
      </p:sp>
    </p:spTree>
    <p:extLst>
      <p:ext uri="{BB962C8B-B14F-4D97-AF65-F5344CB8AC3E}">
        <p14:creationId xmlns:p14="http://schemas.microsoft.com/office/powerpoint/2010/main" val="173549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盈利模式</a:t>
            </a:r>
          </a:p>
        </p:txBody>
      </p:sp>
      <p:grpSp>
        <p:nvGrpSpPr>
          <p:cNvPr id="26" name="object 3">
            <a:extLst>
              <a:ext uri="{FF2B5EF4-FFF2-40B4-BE49-F238E27FC236}">
                <a16:creationId xmlns:a16="http://schemas.microsoft.com/office/drawing/2014/main" id="{BF596245-9D78-4775-B79B-9D17048B2A3B}"/>
              </a:ext>
            </a:extLst>
          </p:cNvPr>
          <p:cNvGrpSpPr/>
          <p:nvPr/>
        </p:nvGrpSpPr>
        <p:grpSpPr>
          <a:xfrm>
            <a:off x="1286739" y="1489296"/>
            <a:ext cx="4169410" cy="4603750"/>
            <a:chOff x="1286739" y="1600776"/>
            <a:chExt cx="4169410" cy="4603750"/>
          </a:xfrm>
        </p:grpSpPr>
        <p:sp>
          <p:nvSpPr>
            <p:cNvPr id="27" name="object 4">
              <a:extLst>
                <a:ext uri="{FF2B5EF4-FFF2-40B4-BE49-F238E27FC236}">
                  <a16:creationId xmlns:a16="http://schemas.microsoft.com/office/drawing/2014/main" id="{18F5A1BE-83A3-42B2-BD45-008A9A26E394}"/>
                </a:ext>
              </a:extLst>
            </p:cNvPr>
            <p:cNvSpPr/>
            <p:nvPr/>
          </p:nvSpPr>
          <p:spPr>
            <a:xfrm>
              <a:off x="1616363" y="1791854"/>
              <a:ext cx="3833495" cy="4406265"/>
            </a:xfrm>
            <a:custGeom>
              <a:avLst/>
              <a:gdLst/>
              <a:ahLst/>
              <a:cxnLst/>
              <a:rect l="l" t="t" r="r" b="b"/>
              <a:pathLst>
                <a:path w="3833495" h="4406265">
                  <a:moveTo>
                    <a:pt x="3517513" y="0"/>
                  </a:moveTo>
                  <a:lnTo>
                    <a:pt x="315575" y="0"/>
                  </a:lnTo>
                  <a:lnTo>
                    <a:pt x="268942" y="3421"/>
                  </a:lnTo>
                  <a:lnTo>
                    <a:pt x="224433" y="13361"/>
                  </a:lnTo>
                  <a:lnTo>
                    <a:pt x="182536" y="29330"/>
                  </a:lnTo>
                  <a:lnTo>
                    <a:pt x="143741" y="50841"/>
                  </a:lnTo>
                  <a:lnTo>
                    <a:pt x="108534" y="77405"/>
                  </a:lnTo>
                  <a:lnTo>
                    <a:pt x="77405" y="108534"/>
                  </a:lnTo>
                  <a:lnTo>
                    <a:pt x="50841" y="143741"/>
                  </a:lnTo>
                  <a:lnTo>
                    <a:pt x="29330" y="182536"/>
                  </a:lnTo>
                  <a:lnTo>
                    <a:pt x="13361" y="224433"/>
                  </a:lnTo>
                  <a:lnTo>
                    <a:pt x="3421" y="268942"/>
                  </a:lnTo>
                  <a:lnTo>
                    <a:pt x="0" y="315575"/>
                  </a:lnTo>
                  <a:lnTo>
                    <a:pt x="0" y="4090168"/>
                  </a:lnTo>
                  <a:lnTo>
                    <a:pt x="3421" y="4136802"/>
                  </a:lnTo>
                  <a:lnTo>
                    <a:pt x="13361" y="4181311"/>
                  </a:lnTo>
                  <a:lnTo>
                    <a:pt x="29330" y="4223207"/>
                  </a:lnTo>
                  <a:lnTo>
                    <a:pt x="50841" y="4262003"/>
                  </a:lnTo>
                  <a:lnTo>
                    <a:pt x="77405" y="4297210"/>
                  </a:lnTo>
                  <a:lnTo>
                    <a:pt x="108534" y="4328339"/>
                  </a:lnTo>
                  <a:lnTo>
                    <a:pt x="143741" y="4354904"/>
                  </a:lnTo>
                  <a:lnTo>
                    <a:pt x="182536" y="4376415"/>
                  </a:lnTo>
                  <a:lnTo>
                    <a:pt x="224433" y="4392384"/>
                  </a:lnTo>
                  <a:lnTo>
                    <a:pt x="268942" y="4402323"/>
                  </a:lnTo>
                  <a:lnTo>
                    <a:pt x="315575" y="4405745"/>
                  </a:lnTo>
                  <a:lnTo>
                    <a:pt x="3517513" y="4405745"/>
                  </a:lnTo>
                  <a:lnTo>
                    <a:pt x="3564147" y="4402323"/>
                  </a:lnTo>
                  <a:lnTo>
                    <a:pt x="3608656" y="4392384"/>
                  </a:lnTo>
                  <a:lnTo>
                    <a:pt x="3650553" y="4376415"/>
                  </a:lnTo>
                  <a:lnTo>
                    <a:pt x="3689348" y="4354904"/>
                  </a:lnTo>
                  <a:lnTo>
                    <a:pt x="3724555" y="4328339"/>
                  </a:lnTo>
                  <a:lnTo>
                    <a:pt x="3755684" y="4297210"/>
                  </a:lnTo>
                  <a:lnTo>
                    <a:pt x="3782248" y="4262003"/>
                  </a:lnTo>
                  <a:lnTo>
                    <a:pt x="3803759" y="4223207"/>
                  </a:lnTo>
                  <a:lnTo>
                    <a:pt x="3819728" y="4181311"/>
                  </a:lnTo>
                  <a:lnTo>
                    <a:pt x="3829668" y="4136802"/>
                  </a:lnTo>
                  <a:lnTo>
                    <a:pt x="3833089" y="4090168"/>
                  </a:lnTo>
                  <a:lnTo>
                    <a:pt x="3833089" y="315575"/>
                  </a:lnTo>
                  <a:lnTo>
                    <a:pt x="3829668" y="268942"/>
                  </a:lnTo>
                  <a:lnTo>
                    <a:pt x="3819728" y="224433"/>
                  </a:lnTo>
                  <a:lnTo>
                    <a:pt x="3803759" y="182536"/>
                  </a:lnTo>
                  <a:lnTo>
                    <a:pt x="3782248" y="143741"/>
                  </a:lnTo>
                  <a:lnTo>
                    <a:pt x="3755684" y="108534"/>
                  </a:lnTo>
                  <a:lnTo>
                    <a:pt x="3724555" y="77405"/>
                  </a:lnTo>
                  <a:lnTo>
                    <a:pt x="3689348" y="50841"/>
                  </a:lnTo>
                  <a:lnTo>
                    <a:pt x="3650553" y="29330"/>
                  </a:lnTo>
                  <a:lnTo>
                    <a:pt x="3608656" y="13361"/>
                  </a:lnTo>
                  <a:lnTo>
                    <a:pt x="3564147" y="3421"/>
                  </a:lnTo>
                  <a:lnTo>
                    <a:pt x="3517513" y="0"/>
                  </a:lnTo>
                  <a:close/>
                </a:path>
              </a:pathLst>
            </a:custGeom>
            <a:solidFill>
              <a:srgbClr val="C55A11"/>
            </a:solidFill>
          </p:spPr>
          <p:txBody>
            <a:bodyPr wrap="square" lIns="0" tIns="0" rIns="0" bIns="0" rtlCol="0"/>
            <a:lstStyle/>
            <a:p>
              <a:endParaRPr/>
            </a:p>
          </p:txBody>
        </p:sp>
        <p:sp>
          <p:nvSpPr>
            <p:cNvPr id="28" name="object 5">
              <a:extLst>
                <a:ext uri="{FF2B5EF4-FFF2-40B4-BE49-F238E27FC236}">
                  <a16:creationId xmlns:a16="http://schemas.microsoft.com/office/drawing/2014/main" id="{77CBF88D-9BA2-4F64-9002-E086D862AB0A}"/>
                </a:ext>
              </a:extLst>
            </p:cNvPr>
            <p:cNvSpPr/>
            <p:nvPr/>
          </p:nvSpPr>
          <p:spPr>
            <a:xfrm>
              <a:off x="1616363" y="1791854"/>
              <a:ext cx="3833495" cy="4406265"/>
            </a:xfrm>
            <a:custGeom>
              <a:avLst/>
              <a:gdLst/>
              <a:ahLst/>
              <a:cxnLst/>
              <a:rect l="l" t="t" r="r" b="b"/>
              <a:pathLst>
                <a:path w="3833495" h="4406265">
                  <a:moveTo>
                    <a:pt x="0" y="315576"/>
                  </a:moveTo>
                  <a:lnTo>
                    <a:pt x="3421" y="268942"/>
                  </a:lnTo>
                  <a:lnTo>
                    <a:pt x="13361" y="224433"/>
                  </a:lnTo>
                  <a:lnTo>
                    <a:pt x="29330" y="182537"/>
                  </a:lnTo>
                  <a:lnTo>
                    <a:pt x="50841" y="143741"/>
                  </a:lnTo>
                  <a:lnTo>
                    <a:pt x="77405" y="108535"/>
                  </a:lnTo>
                  <a:lnTo>
                    <a:pt x="108535" y="77405"/>
                  </a:lnTo>
                  <a:lnTo>
                    <a:pt x="143741" y="50841"/>
                  </a:lnTo>
                  <a:lnTo>
                    <a:pt x="182537" y="29330"/>
                  </a:lnTo>
                  <a:lnTo>
                    <a:pt x="224433" y="13361"/>
                  </a:lnTo>
                  <a:lnTo>
                    <a:pt x="268942" y="3421"/>
                  </a:lnTo>
                  <a:lnTo>
                    <a:pt x="315576" y="0"/>
                  </a:lnTo>
                  <a:lnTo>
                    <a:pt x="3517514" y="0"/>
                  </a:lnTo>
                  <a:lnTo>
                    <a:pt x="3564147" y="3421"/>
                  </a:lnTo>
                  <a:lnTo>
                    <a:pt x="3608657" y="13361"/>
                  </a:lnTo>
                  <a:lnTo>
                    <a:pt x="3650553" y="29330"/>
                  </a:lnTo>
                  <a:lnTo>
                    <a:pt x="3689349" y="50841"/>
                  </a:lnTo>
                  <a:lnTo>
                    <a:pt x="3724556" y="77405"/>
                  </a:lnTo>
                  <a:lnTo>
                    <a:pt x="3755685" y="108535"/>
                  </a:lnTo>
                  <a:lnTo>
                    <a:pt x="3782249" y="143741"/>
                  </a:lnTo>
                  <a:lnTo>
                    <a:pt x="3803760" y="182537"/>
                  </a:lnTo>
                  <a:lnTo>
                    <a:pt x="3819729" y="224433"/>
                  </a:lnTo>
                  <a:lnTo>
                    <a:pt x="3829669" y="268942"/>
                  </a:lnTo>
                  <a:lnTo>
                    <a:pt x="3833091" y="315576"/>
                  </a:lnTo>
                  <a:lnTo>
                    <a:pt x="3833091" y="4090170"/>
                  </a:lnTo>
                  <a:lnTo>
                    <a:pt x="3829669" y="4136803"/>
                  </a:lnTo>
                  <a:lnTo>
                    <a:pt x="3819729" y="4181312"/>
                  </a:lnTo>
                  <a:lnTo>
                    <a:pt x="3803760" y="4223209"/>
                  </a:lnTo>
                  <a:lnTo>
                    <a:pt x="3782249" y="4262004"/>
                  </a:lnTo>
                  <a:lnTo>
                    <a:pt x="3755685" y="4297211"/>
                  </a:lnTo>
                  <a:lnTo>
                    <a:pt x="3724556" y="4328340"/>
                  </a:lnTo>
                  <a:lnTo>
                    <a:pt x="3689349" y="4354904"/>
                  </a:lnTo>
                  <a:lnTo>
                    <a:pt x="3650553" y="4376415"/>
                  </a:lnTo>
                  <a:lnTo>
                    <a:pt x="3608657" y="4392384"/>
                  </a:lnTo>
                  <a:lnTo>
                    <a:pt x="3564147" y="4402324"/>
                  </a:lnTo>
                  <a:lnTo>
                    <a:pt x="3517514" y="4405746"/>
                  </a:lnTo>
                  <a:lnTo>
                    <a:pt x="315576" y="4405746"/>
                  </a:lnTo>
                  <a:lnTo>
                    <a:pt x="268942" y="4402324"/>
                  </a:lnTo>
                  <a:lnTo>
                    <a:pt x="224433" y="4392384"/>
                  </a:lnTo>
                  <a:lnTo>
                    <a:pt x="182537" y="4376415"/>
                  </a:lnTo>
                  <a:lnTo>
                    <a:pt x="143741" y="4354904"/>
                  </a:lnTo>
                  <a:lnTo>
                    <a:pt x="108535" y="4328340"/>
                  </a:lnTo>
                  <a:lnTo>
                    <a:pt x="77405" y="4297211"/>
                  </a:lnTo>
                  <a:lnTo>
                    <a:pt x="50841" y="4262004"/>
                  </a:lnTo>
                  <a:lnTo>
                    <a:pt x="29330" y="4223209"/>
                  </a:lnTo>
                  <a:lnTo>
                    <a:pt x="13361" y="4181312"/>
                  </a:lnTo>
                  <a:lnTo>
                    <a:pt x="3421" y="4136803"/>
                  </a:lnTo>
                  <a:lnTo>
                    <a:pt x="0" y="4090170"/>
                  </a:lnTo>
                  <a:lnTo>
                    <a:pt x="0" y="315576"/>
                  </a:lnTo>
                  <a:close/>
                </a:path>
              </a:pathLst>
            </a:custGeom>
            <a:ln w="12700">
              <a:solidFill>
                <a:srgbClr val="000000"/>
              </a:solidFill>
            </a:ln>
          </p:spPr>
          <p:txBody>
            <a:bodyPr wrap="square" lIns="0" tIns="0" rIns="0" bIns="0" rtlCol="0"/>
            <a:lstStyle/>
            <a:p>
              <a:endParaRPr/>
            </a:p>
          </p:txBody>
        </p:sp>
        <p:sp>
          <p:nvSpPr>
            <p:cNvPr id="29" name="object 6">
              <a:extLst>
                <a:ext uri="{FF2B5EF4-FFF2-40B4-BE49-F238E27FC236}">
                  <a16:creationId xmlns:a16="http://schemas.microsoft.com/office/drawing/2014/main" id="{65599DF9-BCD0-4DF4-B633-BF5B15323D1F}"/>
                </a:ext>
              </a:extLst>
            </p:cNvPr>
            <p:cNvSpPr/>
            <p:nvPr/>
          </p:nvSpPr>
          <p:spPr>
            <a:xfrm>
              <a:off x="1293089" y="1607126"/>
              <a:ext cx="1746250" cy="646430"/>
            </a:xfrm>
            <a:custGeom>
              <a:avLst/>
              <a:gdLst/>
              <a:ahLst/>
              <a:cxnLst/>
              <a:rect l="l" t="t" r="r" b="b"/>
              <a:pathLst>
                <a:path w="1746250" h="646430">
                  <a:moveTo>
                    <a:pt x="1637948" y="0"/>
                  </a:moveTo>
                  <a:lnTo>
                    <a:pt x="107723" y="0"/>
                  </a:lnTo>
                  <a:lnTo>
                    <a:pt x="65792" y="8465"/>
                  </a:lnTo>
                  <a:lnTo>
                    <a:pt x="31551" y="31552"/>
                  </a:lnTo>
                  <a:lnTo>
                    <a:pt x="8465" y="65793"/>
                  </a:lnTo>
                  <a:lnTo>
                    <a:pt x="0" y="107725"/>
                  </a:lnTo>
                  <a:lnTo>
                    <a:pt x="0" y="538607"/>
                  </a:lnTo>
                  <a:lnTo>
                    <a:pt x="8465" y="580538"/>
                  </a:lnTo>
                  <a:lnTo>
                    <a:pt x="31551" y="614779"/>
                  </a:lnTo>
                  <a:lnTo>
                    <a:pt x="65792" y="637865"/>
                  </a:lnTo>
                  <a:lnTo>
                    <a:pt x="107723" y="646330"/>
                  </a:lnTo>
                  <a:lnTo>
                    <a:pt x="1637948" y="646330"/>
                  </a:lnTo>
                  <a:lnTo>
                    <a:pt x="1679879" y="637865"/>
                  </a:lnTo>
                  <a:lnTo>
                    <a:pt x="1714121" y="614779"/>
                  </a:lnTo>
                  <a:lnTo>
                    <a:pt x="1737207" y="580538"/>
                  </a:lnTo>
                  <a:lnTo>
                    <a:pt x="1745673" y="538607"/>
                  </a:lnTo>
                  <a:lnTo>
                    <a:pt x="1745673" y="107725"/>
                  </a:lnTo>
                  <a:lnTo>
                    <a:pt x="1737207" y="65793"/>
                  </a:lnTo>
                  <a:lnTo>
                    <a:pt x="1714121" y="31552"/>
                  </a:lnTo>
                  <a:lnTo>
                    <a:pt x="1679879" y="8465"/>
                  </a:lnTo>
                  <a:lnTo>
                    <a:pt x="1637948" y="0"/>
                  </a:lnTo>
                  <a:close/>
                </a:path>
              </a:pathLst>
            </a:custGeom>
            <a:solidFill>
              <a:srgbClr val="ED7D31"/>
            </a:solidFill>
          </p:spPr>
          <p:txBody>
            <a:bodyPr wrap="square" lIns="0" tIns="0" rIns="0" bIns="0" rtlCol="0"/>
            <a:lstStyle/>
            <a:p>
              <a:endParaRPr/>
            </a:p>
          </p:txBody>
        </p:sp>
        <p:sp>
          <p:nvSpPr>
            <p:cNvPr id="30" name="object 7">
              <a:extLst>
                <a:ext uri="{FF2B5EF4-FFF2-40B4-BE49-F238E27FC236}">
                  <a16:creationId xmlns:a16="http://schemas.microsoft.com/office/drawing/2014/main" id="{1BE9B1F4-1C8C-4EE3-B552-61DC0E235FB6}"/>
                </a:ext>
              </a:extLst>
            </p:cNvPr>
            <p:cNvSpPr/>
            <p:nvPr/>
          </p:nvSpPr>
          <p:spPr>
            <a:xfrm>
              <a:off x="1293089" y="1607126"/>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grpSp>
        <p:nvGrpSpPr>
          <p:cNvPr id="31" name="object 8">
            <a:extLst>
              <a:ext uri="{FF2B5EF4-FFF2-40B4-BE49-F238E27FC236}">
                <a16:creationId xmlns:a16="http://schemas.microsoft.com/office/drawing/2014/main" id="{48A9445B-368A-4764-AA2B-51223FFB2347}"/>
              </a:ext>
            </a:extLst>
          </p:cNvPr>
          <p:cNvGrpSpPr/>
          <p:nvPr/>
        </p:nvGrpSpPr>
        <p:grpSpPr>
          <a:xfrm>
            <a:off x="6066561" y="1521409"/>
            <a:ext cx="5088255" cy="4571365"/>
            <a:chOff x="6066561" y="1632889"/>
            <a:chExt cx="5088255" cy="4571365"/>
          </a:xfrm>
        </p:grpSpPr>
        <p:sp>
          <p:nvSpPr>
            <p:cNvPr id="32" name="object 9">
              <a:extLst>
                <a:ext uri="{FF2B5EF4-FFF2-40B4-BE49-F238E27FC236}">
                  <a16:creationId xmlns:a16="http://schemas.microsoft.com/office/drawing/2014/main" id="{1BDD3631-06A2-4038-BBDB-9B77C7DFAF08}"/>
                </a:ext>
              </a:extLst>
            </p:cNvPr>
            <p:cNvSpPr/>
            <p:nvPr/>
          </p:nvSpPr>
          <p:spPr>
            <a:xfrm>
              <a:off x="6968835" y="1791854"/>
              <a:ext cx="4179570" cy="4406265"/>
            </a:xfrm>
            <a:custGeom>
              <a:avLst/>
              <a:gdLst/>
              <a:ahLst/>
              <a:cxnLst/>
              <a:rect l="l" t="t" r="r" b="b"/>
              <a:pathLst>
                <a:path w="4179570" h="4406265">
                  <a:moveTo>
                    <a:pt x="3835359" y="0"/>
                  </a:moveTo>
                  <a:lnTo>
                    <a:pt x="344096" y="0"/>
                  </a:lnTo>
                  <a:lnTo>
                    <a:pt x="297404" y="3141"/>
                  </a:lnTo>
                  <a:lnTo>
                    <a:pt x="252621" y="12291"/>
                  </a:lnTo>
                  <a:lnTo>
                    <a:pt x="210158" y="27040"/>
                  </a:lnTo>
                  <a:lnTo>
                    <a:pt x="170424" y="46978"/>
                  </a:lnTo>
                  <a:lnTo>
                    <a:pt x="133829" y="71696"/>
                  </a:lnTo>
                  <a:lnTo>
                    <a:pt x="100783" y="100782"/>
                  </a:lnTo>
                  <a:lnTo>
                    <a:pt x="71696" y="133828"/>
                  </a:lnTo>
                  <a:lnTo>
                    <a:pt x="46979" y="170423"/>
                  </a:lnTo>
                  <a:lnTo>
                    <a:pt x="27040" y="210157"/>
                  </a:lnTo>
                  <a:lnTo>
                    <a:pt x="12291" y="252620"/>
                  </a:lnTo>
                  <a:lnTo>
                    <a:pt x="3141" y="297403"/>
                  </a:lnTo>
                  <a:lnTo>
                    <a:pt x="0" y="344095"/>
                  </a:lnTo>
                  <a:lnTo>
                    <a:pt x="0" y="4061650"/>
                  </a:lnTo>
                  <a:lnTo>
                    <a:pt x="3141" y="4108342"/>
                  </a:lnTo>
                  <a:lnTo>
                    <a:pt x="12291" y="4153124"/>
                  </a:lnTo>
                  <a:lnTo>
                    <a:pt x="27040" y="4195587"/>
                  </a:lnTo>
                  <a:lnTo>
                    <a:pt x="46979" y="4235321"/>
                  </a:lnTo>
                  <a:lnTo>
                    <a:pt x="71696" y="4271916"/>
                  </a:lnTo>
                  <a:lnTo>
                    <a:pt x="100783" y="4304962"/>
                  </a:lnTo>
                  <a:lnTo>
                    <a:pt x="133829" y="4334048"/>
                  </a:lnTo>
                  <a:lnTo>
                    <a:pt x="170424" y="4358766"/>
                  </a:lnTo>
                  <a:lnTo>
                    <a:pt x="210158" y="4378704"/>
                  </a:lnTo>
                  <a:lnTo>
                    <a:pt x="252621" y="4393454"/>
                  </a:lnTo>
                  <a:lnTo>
                    <a:pt x="297404" y="4402604"/>
                  </a:lnTo>
                  <a:lnTo>
                    <a:pt x="344096" y="4405745"/>
                  </a:lnTo>
                  <a:lnTo>
                    <a:pt x="3835359" y="4405745"/>
                  </a:lnTo>
                  <a:lnTo>
                    <a:pt x="3882051" y="4402604"/>
                  </a:lnTo>
                  <a:lnTo>
                    <a:pt x="3926833" y="4393454"/>
                  </a:lnTo>
                  <a:lnTo>
                    <a:pt x="3969297" y="4378704"/>
                  </a:lnTo>
                  <a:lnTo>
                    <a:pt x="4009031" y="4358766"/>
                  </a:lnTo>
                  <a:lnTo>
                    <a:pt x="4045626" y="4334048"/>
                  </a:lnTo>
                  <a:lnTo>
                    <a:pt x="4078672" y="4304962"/>
                  </a:lnTo>
                  <a:lnTo>
                    <a:pt x="4107758" y="4271916"/>
                  </a:lnTo>
                  <a:lnTo>
                    <a:pt x="4132476" y="4235321"/>
                  </a:lnTo>
                  <a:lnTo>
                    <a:pt x="4152414" y="4195587"/>
                  </a:lnTo>
                  <a:lnTo>
                    <a:pt x="4167164" y="4153124"/>
                  </a:lnTo>
                  <a:lnTo>
                    <a:pt x="4176314" y="4108342"/>
                  </a:lnTo>
                  <a:lnTo>
                    <a:pt x="4179455" y="4061650"/>
                  </a:lnTo>
                  <a:lnTo>
                    <a:pt x="4179455" y="344095"/>
                  </a:lnTo>
                  <a:lnTo>
                    <a:pt x="4176314" y="297403"/>
                  </a:lnTo>
                  <a:lnTo>
                    <a:pt x="4167164" y="252620"/>
                  </a:lnTo>
                  <a:lnTo>
                    <a:pt x="4152414" y="210157"/>
                  </a:lnTo>
                  <a:lnTo>
                    <a:pt x="4132476" y="170423"/>
                  </a:lnTo>
                  <a:lnTo>
                    <a:pt x="4107758" y="133828"/>
                  </a:lnTo>
                  <a:lnTo>
                    <a:pt x="4078672" y="100782"/>
                  </a:lnTo>
                  <a:lnTo>
                    <a:pt x="4045626" y="71696"/>
                  </a:lnTo>
                  <a:lnTo>
                    <a:pt x="4009031" y="46978"/>
                  </a:lnTo>
                  <a:lnTo>
                    <a:pt x="3969297" y="27040"/>
                  </a:lnTo>
                  <a:lnTo>
                    <a:pt x="3926833" y="12291"/>
                  </a:lnTo>
                  <a:lnTo>
                    <a:pt x="3882051" y="3141"/>
                  </a:lnTo>
                  <a:lnTo>
                    <a:pt x="3835359" y="0"/>
                  </a:lnTo>
                  <a:close/>
                </a:path>
              </a:pathLst>
            </a:custGeom>
            <a:solidFill>
              <a:srgbClr val="2E75B6"/>
            </a:solidFill>
          </p:spPr>
          <p:txBody>
            <a:bodyPr wrap="square" lIns="0" tIns="0" rIns="0" bIns="0" rtlCol="0"/>
            <a:lstStyle/>
            <a:p>
              <a:endParaRPr/>
            </a:p>
          </p:txBody>
        </p:sp>
        <p:sp>
          <p:nvSpPr>
            <p:cNvPr id="33" name="object 10">
              <a:extLst>
                <a:ext uri="{FF2B5EF4-FFF2-40B4-BE49-F238E27FC236}">
                  <a16:creationId xmlns:a16="http://schemas.microsoft.com/office/drawing/2014/main" id="{D7CD84D5-5DF9-4D76-BB08-A7980030C1AC}"/>
                </a:ext>
              </a:extLst>
            </p:cNvPr>
            <p:cNvSpPr/>
            <p:nvPr/>
          </p:nvSpPr>
          <p:spPr>
            <a:xfrm>
              <a:off x="6968835" y="1791854"/>
              <a:ext cx="4179570" cy="4406265"/>
            </a:xfrm>
            <a:custGeom>
              <a:avLst/>
              <a:gdLst/>
              <a:ahLst/>
              <a:cxnLst/>
              <a:rect l="l" t="t" r="r" b="b"/>
              <a:pathLst>
                <a:path w="4179570" h="4406265">
                  <a:moveTo>
                    <a:pt x="0" y="344095"/>
                  </a:moveTo>
                  <a:lnTo>
                    <a:pt x="3141" y="297403"/>
                  </a:lnTo>
                  <a:lnTo>
                    <a:pt x="12291" y="252621"/>
                  </a:lnTo>
                  <a:lnTo>
                    <a:pt x="27040" y="210157"/>
                  </a:lnTo>
                  <a:lnTo>
                    <a:pt x="46979" y="170423"/>
                  </a:lnTo>
                  <a:lnTo>
                    <a:pt x="71696" y="133828"/>
                  </a:lnTo>
                  <a:lnTo>
                    <a:pt x="100783" y="100783"/>
                  </a:lnTo>
                  <a:lnTo>
                    <a:pt x="133829" y="71696"/>
                  </a:lnTo>
                  <a:lnTo>
                    <a:pt x="170424" y="46979"/>
                  </a:lnTo>
                  <a:lnTo>
                    <a:pt x="210158" y="27040"/>
                  </a:lnTo>
                  <a:lnTo>
                    <a:pt x="252621" y="12291"/>
                  </a:lnTo>
                  <a:lnTo>
                    <a:pt x="297403" y="3141"/>
                  </a:lnTo>
                  <a:lnTo>
                    <a:pt x="344095" y="0"/>
                  </a:lnTo>
                  <a:lnTo>
                    <a:pt x="3835359" y="0"/>
                  </a:lnTo>
                  <a:lnTo>
                    <a:pt x="3882050" y="3141"/>
                  </a:lnTo>
                  <a:lnTo>
                    <a:pt x="3926833" y="12291"/>
                  </a:lnTo>
                  <a:lnTo>
                    <a:pt x="3969296" y="27040"/>
                  </a:lnTo>
                  <a:lnTo>
                    <a:pt x="4009030" y="46979"/>
                  </a:lnTo>
                  <a:lnTo>
                    <a:pt x="4045625" y="71696"/>
                  </a:lnTo>
                  <a:lnTo>
                    <a:pt x="4078671" y="100783"/>
                  </a:lnTo>
                  <a:lnTo>
                    <a:pt x="4107758" y="133828"/>
                  </a:lnTo>
                  <a:lnTo>
                    <a:pt x="4132475" y="170423"/>
                  </a:lnTo>
                  <a:lnTo>
                    <a:pt x="4152414" y="210157"/>
                  </a:lnTo>
                  <a:lnTo>
                    <a:pt x="4167163" y="252621"/>
                  </a:lnTo>
                  <a:lnTo>
                    <a:pt x="4176313" y="297403"/>
                  </a:lnTo>
                  <a:lnTo>
                    <a:pt x="4179455" y="344095"/>
                  </a:lnTo>
                  <a:lnTo>
                    <a:pt x="4179455" y="4061651"/>
                  </a:lnTo>
                  <a:lnTo>
                    <a:pt x="4176313" y="4108342"/>
                  </a:lnTo>
                  <a:lnTo>
                    <a:pt x="4167163" y="4153124"/>
                  </a:lnTo>
                  <a:lnTo>
                    <a:pt x="4152414" y="4195588"/>
                  </a:lnTo>
                  <a:lnTo>
                    <a:pt x="4132475" y="4235322"/>
                  </a:lnTo>
                  <a:lnTo>
                    <a:pt x="4107758" y="4271917"/>
                  </a:lnTo>
                  <a:lnTo>
                    <a:pt x="4078671" y="4304962"/>
                  </a:lnTo>
                  <a:lnTo>
                    <a:pt x="4045625" y="4334049"/>
                  </a:lnTo>
                  <a:lnTo>
                    <a:pt x="4009030" y="4358766"/>
                  </a:lnTo>
                  <a:lnTo>
                    <a:pt x="3969296" y="4378705"/>
                  </a:lnTo>
                  <a:lnTo>
                    <a:pt x="3926833" y="4393454"/>
                  </a:lnTo>
                  <a:lnTo>
                    <a:pt x="3882050" y="4402604"/>
                  </a:lnTo>
                  <a:lnTo>
                    <a:pt x="3835359" y="4405746"/>
                  </a:lnTo>
                  <a:lnTo>
                    <a:pt x="344095" y="4405746"/>
                  </a:lnTo>
                  <a:lnTo>
                    <a:pt x="297403" y="4402604"/>
                  </a:lnTo>
                  <a:lnTo>
                    <a:pt x="252621" y="4393454"/>
                  </a:lnTo>
                  <a:lnTo>
                    <a:pt x="210158" y="4378705"/>
                  </a:lnTo>
                  <a:lnTo>
                    <a:pt x="170424" y="4358766"/>
                  </a:lnTo>
                  <a:lnTo>
                    <a:pt x="133829" y="4334049"/>
                  </a:lnTo>
                  <a:lnTo>
                    <a:pt x="100783" y="4304962"/>
                  </a:lnTo>
                  <a:lnTo>
                    <a:pt x="71696" y="4271917"/>
                  </a:lnTo>
                  <a:lnTo>
                    <a:pt x="46979" y="4235322"/>
                  </a:lnTo>
                  <a:lnTo>
                    <a:pt x="27040" y="4195588"/>
                  </a:lnTo>
                  <a:lnTo>
                    <a:pt x="12291" y="4153124"/>
                  </a:lnTo>
                  <a:lnTo>
                    <a:pt x="3141" y="4108342"/>
                  </a:lnTo>
                  <a:lnTo>
                    <a:pt x="0" y="4061651"/>
                  </a:lnTo>
                  <a:lnTo>
                    <a:pt x="0" y="344095"/>
                  </a:lnTo>
                  <a:close/>
                </a:path>
              </a:pathLst>
            </a:custGeom>
            <a:ln w="12700">
              <a:solidFill>
                <a:srgbClr val="000000"/>
              </a:solidFill>
            </a:ln>
          </p:spPr>
          <p:txBody>
            <a:bodyPr wrap="square" lIns="0" tIns="0" rIns="0" bIns="0" rtlCol="0"/>
            <a:lstStyle/>
            <a:p>
              <a:endParaRPr/>
            </a:p>
          </p:txBody>
        </p:sp>
        <p:sp>
          <p:nvSpPr>
            <p:cNvPr id="34" name="object 11">
              <a:extLst>
                <a:ext uri="{FF2B5EF4-FFF2-40B4-BE49-F238E27FC236}">
                  <a16:creationId xmlns:a16="http://schemas.microsoft.com/office/drawing/2014/main" id="{5E8F7220-81AC-4EAF-8A06-637B3BBAEDAC}"/>
                </a:ext>
              </a:extLst>
            </p:cNvPr>
            <p:cNvSpPr/>
            <p:nvPr/>
          </p:nvSpPr>
          <p:spPr>
            <a:xfrm>
              <a:off x="6072911" y="1639239"/>
              <a:ext cx="1746250" cy="646430"/>
            </a:xfrm>
            <a:custGeom>
              <a:avLst/>
              <a:gdLst/>
              <a:ahLst/>
              <a:cxnLst/>
              <a:rect l="l" t="t" r="r" b="b"/>
              <a:pathLst>
                <a:path w="1746250" h="646430">
                  <a:moveTo>
                    <a:pt x="1637949" y="0"/>
                  </a:moveTo>
                  <a:lnTo>
                    <a:pt x="107723" y="0"/>
                  </a:lnTo>
                  <a:lnTo>
                    <a:pt x="65792" y="8465"/>
                  </a:lnTo>
                  <a:lnTo>
                    <a:pt x="31551" y="31551"/>
                  </a:lnTo>
                  <a:lnTo>
                    <a:pt x="8465" y="65792"/>
                  </a:lnTo>
                  <a:lnTo>
                    <a:pt x="0" y="107723"/>
                  </a:lnTo>
                  <a:lnTo>
                    <a:pt x="0" y="538606"/>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6"/>
                  </a:lnTo>
                  <a:lnTo>
                    <a:pt x="1745673" y="107723"/>
                  </a:lnTo>
                  <a:lnTo>
                    <a:pt x="1737207" y="65792"/>
                  </a:lnTo>
                  <a:lnTo>
                    <a:pt x="1714121" y="31551"/>
                  </a:lnTo>
                  <a:lnTo>
                    <a:pt x="1679880" y="8465"/>
                  </a:lnTo>
                  <a:lnTo>
                    <a:pt x="1637949" y="0"/>
                  </a:lnTo>
                  <a:close/>
                </a:path>
              </a:pathLst>
            </a:custGeom>
            <a:solidFill>
              <a:srgbClr val="4472C4"/>
            </a:solidFill>
          </p:spPr>
          <p:txBody>
            <a:bodyPr wrap="square" lIns="0" tIns="0" rIns="0" bIns="0" rtlCol="0"/>
            <a:lstStyle/>
            <a:p>
              <a:endParaRPr/>
            </a:p>
          </p:txBody>
        </p:sp>
        <p:sp>
          <p:nvSpPr>
            <p:cNvPr id="35" name="object 12">
              <a:extLst>
                <a:ext uri="{FF2B5EF4-FFF2-40B4-BE49-F238E27FC236}">
                  <a16:creationId xmlns:a16="http://schemas.microsoft.com/office/drawing/2014/main" id="{FC1DDB1E-2DA8-4885-93E8-E4CD72D80458}"/>
                </a:ext>
              </a:extLst>
            </p:cNvPr>
            <p:cNvSpPr/>
            <p:nvPr/>
          </p:nvSpPr>
          <p:spPr>
            <a:xfrm>
              <a:off x="6072911" y="1639239"/>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36" name="object 13">
            <a:extLst>
              <a:ext uri="{FF2B5EF4-FFF2-40B4-BE49-F238E27FC236}">
                <a16:creationId xmlns:a16="http://schemas.microsoft.com/office/drawing/2014/main" id="{AA91714B-7A5C-4B35-B6A6-5BBF1C182CE6}"/>
              </a:ext>
            </a:extLst>
          </p:cNvPr>
          <p:cNvSpPr txBox="1"/>
          <p:nvPr/>
        </p:nvSpPr>
        <p:spPr>
          <a:xfrm>
            <a:off x="1543626" y="1610131"/>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b="1" spc="-15" dirty="0">
                <a:solidFill>
                  <a:srgbClr val="FFFFFF"/>
                </a:solidFill>
                <a:latin typeface="Microsoft JhengHei"/>
                <a:cs typeface="Microsoft JhengHei"/>
              </a:rPr>
              <a:t>单机买断</a:t>
            </a:r>
            <a:endParaRPr sz="2400" dirty="0">
              <a:latin typeface="Microsoft JhengHei"/>
              <a:cs typeface="Microsoft JhengHei"/>
            </a:endParaRPr>
          </a:p>
        </p:txBody>
      </p:sp>
      <p:sp>
        <p:nvSpPr>
          <p:cNvPr id="37" name="object 14">
            <a:extLst>
              <a:ext uri="{FF2B5EF4-FFF2-40B4-BE49-F238E27FC236}">
                <a16:creationId xmlns:a16="http://schemas.microsoft.com/office/drawing/2014/main" id="{891EBFFE-83E8-4D18-B085-83B63EB84508}"/>
              </a:ext>
            </a:extLst>
          </p:cNvPr>
          <p:cNvSpPr txBox="1"/>
          <p:nvPr/>
        </p:nvSpPr>
        <p:spPr>
          <a:xfrm>
            <a:off x="6323448" y="1643660"/>
            <a:ext cx="4601210" cy="4037772"/>
          </a:xfrm>
          <a:prstGeom prst="rect">
            <a:avLst/>
          </a:prstGeom>
        </p:spPr>
        <p:txBody>
          <a:bodyPr vert="horz" wrap="square" lIns="0" tIns="12700" rIns="0" bIns="0" rtlCol="0">
            <a:spAutoFit/>
          </a:bodyPr>
          <a:lstStyle/>
          <a:p>
            <a:pPr marL="12700">
              <a:lnSpc>
                <a:spcPct val="100000"/>
              </a:lnSpc>
              <a:spcBef>
                <a:spcPts val="100"/>
              </a:spcBef>
            </a:pPr>
            <a:r>
              <a:rPr lang="zh-CN" altLang="en-US" sz="2400" b="1" spc="-15" dirty="0">
                <a:solidFill>
                  <a:srgbClr val="FFFFFF"/>
                </a:solidFill>
                <a:latin typeface="Microsoft JhengHei"/>
                <a:cs typeface="Microsoft JhengHei"/>
              </a:rPr>
              <a:t>持续经营</a:t>
            </a:r>
            <a:endParaRPr sz="2400" dirty="0">
              <a:latin typeface="Microsoft JhengHei"/>
              <a:cs typeface="Microsoft JhengHei"/>
            </a:endParaRPr>
          </a:p>
          <a:p>
            <a:pPr marL="930275">
              <a:lnSpc>
                <a:spcPct val="100000"/>
              </a:lnSpc>
              <a:spcBef>
                <a:spcPts val="2665"/>
              </a:spcBef>
            </a:pPr>
            <a:r>
              <a:rPr lang="zh-CN" altLang="en-US" sz="2400" spc="-20" dirty="0">
                <a:solidFill>
                  <a:srgbClr val="FFFFFF"/>
                </a:solidFill>
                <a:latin typeface="Microsoft JhengHei"/>
                <a:cs typeface="Microsoft JhengHei"/>
              </a:rPr>
              <a:t>优点</a:t>
            </a:r>
            <a:r>
              <a:rPr sz="2400" spc="-20" dirty="0">
                <a:solidFill>
                  <a:srgbClr val="FFFFFF"/>
                </a:solidFill>
                <a:latin typeface="Microsoft JhengHei"/>
                <a:cs typeface="Microsoft JhengHei"/>
              </a:rPr>
              <a:t>：</a:t>
            </a:r>
            <a:endParaRPr sz="2400" dirty="0">
              <a:latin typeface="Microsoft JhengHei"/>
              <a:cs typeface="Microsoft JhengHei"/>
            </a:endParaRPr>
          </a:p>
          <a:p>
            <a:pPr marL="930275" marR="1833880">
              <a:lnSpc>
                <a:spcPct val="100000"/>
              </a:lnSpc>
              <a:spcBef>
                <a:spcPts val="20"/>
              </a:spcBef>
            </a:pPr>
            <a:r>
              <a:rPr lang="zh-CN" altLang="en-US" sz="2400" spc="-10" dirty="0">
                <a:solidFill>
                  <a:srgbClr val="FFFFFF"/>
                </a:solidFill>
                <a:latin typeface="Microsoft JhengHei"/>
                <a:cs typeface="Microsoft JhengHei"/>
              </a:rPr>
              <a:t>盈利天花板高持续时间长</a:t>
            </a:r>
            <a:endParaRPr sz="2400" dirty="0">
              <a:latin typeface="Microsoft JhengHei"/>
              <a:cs typeface="Microsoft JhengHei"/>
            </a:endParaRPr>
          </a:p>
          <a:p>
            <a:pPr marL="930275">
              <a:lnSpc>
                <a:spcPct val="100000"/>
              </a:lnSpc>
              <a:spcBef>
                <a:spcPts val="25"/>
              </a:spcBef>
            </a:pPr>
            <a:r>
              <a:rPr sz="2400" spc="-5" dirty="0">
                <a:solidFill>
                  <a:srgbClr val="FFFFFF"/>
                </a:solidFill>
                <a:latin typeface="Microsoft JhengHei"/>
                <a:cs typeface="Microsoft JhengHei"/>
              </a:rPr>
              <a:t>研</a:t>
            </a:r>
            <a:r>
              <a:rPr lang="zh-CN" altLang="en-US" sz="2400" spc="-5" dirty="0">
                <a:solidFill>
                  <a:srgbClr val="FFFFFF"/>
                </a:solidFill>
                <a:latin typeface="Microsoft JhengHei"/>
                <a:cs typeface="Microsoft JhengHei"/>
              </a:rPr>
              <a:t>发</a:t>
            </a:r>
            <a:r>
              <a:rPr sz="2400" spc="-5" dirty="0" err="1">
                <a:solidFill>
                  <a:srgbClr val="FFFFFF"/>
                </a:solidFill>
                <a:latin typeface="Microsoft JhengHei"/>
                <a:cs typeface="Microsoft JhengHei"/>
              </a:rPr>
              <a:t>期短，回本時</a:t>
            </a:r>
            <a:r>
              <a:rPr lang="zh-CN" altLang="en-US" sz="2400" spc="-5" dirty="0">
                <a:solidFill>
                  <a:srgbClr val="FFFFFF"/>
                </a:solidFill>
                <a:latin typeface="Microsoft JhengHei"/>
                <a:cs typeface="Microsoft JhengHei"/>
              </a:rPr>
              <a:t>间</a:t>
            </a:r>
            <a:r>
              <a:rPr sz="2400" spc="-5" dirty="0">
                <a:solidFill>
                  <a:srgbClr val="FFFFFF"/>
                </a:solidFill>
                <a:latin typeface="Microsoft JhengHei"/>
                <a:cs typeface="Microsoft JhengHei"/>
              </a:rPr>
              <a:t>短</a:t>
            </a:r>
            <a:endParaRPr sz="2400" dirty="0">
              <a:latin typeface="Microsoft JhengHei"/>
              <a:cs typeface="Microsoft JhengHei"/>
            </a:endParaRPr>
          </a:p>
          <a:p>
            <a:pPr marL="930275">
              <a:lnSpc>
                <a:spcPct val="100000"/>
              </a:lnSpc>
              <a:spcBef>
                <a:spcPts val="2830"/>
              </a:spcBef>
            </a:pPr>
            <a:r>
              <a:rPr sz="2400" spc="-20" dirty="0">
                <a:solidFill>
                  <a:srgbClr val="FFFFFF"/>
                </a:solidFill>
                <a:latin typeface="Microsoft JhengHei"/>
                <a:cs typeface="Microsoft JhengHei"/>
              </a:rPr>
              <a:t>缺</a:t>
            </a:r>
            <a:r>
              <a:rPr lang="zh-CN" altLang="en-US" sz="2400" spc="-20" dirty="0">
                <a:solidFill>
                  <a:srgbClr val="FFFFFF"/>
                </a:solidFill>
                <a:latin typeface="Microsoft JhengHei"/>
                <a:cs typeface="Microsoft JhengHei"/>
              </a:rPr>
              <a:t>点</a:t>
            </a:r>
            <a:r>
              <a:rPr sz="2400" spc="-20" dirty="0">
                <a:solidFill>
                  <a:srgbClr val="FFFFFF"/>
                </a:solidFill>
                <a:latin typeface="Microsoft JhengHei"/>
                <a:cs typeface="Microsoft JhengHei"/>
              </a:rPr>
              <a:t>：</a:t>
            </a:r>
            <a:endParaRPr sz="2400" dirty="0">
              <a:latin typeface="Microsoft JhengHei"/>
              <a:cs typeface="Microsoft JhengHei"/>
            </a:endParaRPr>
          </a:p>
          <a:p>
            <a:pPr marL="930275">
              <a:lnSpc>
                <a:spcPct val="100000"/>
              </a:lnSpc>
              <a:spcBef>
                <a:spcPts val="25"/>
              </a:spcBef>
            </a:pPr>
            <a:r>
              <a:rPr lang="zh-CN" altLang="en-US" sz="2400" spc="-10" dirty="0">
                <a:solidFill>
                  <a:srgbClr val="FFFFFF"/>
                </a:solidFill>
                <a:latin typeface="Microsoft JhengHei"/>
                <a:cs typeface="Microsoft JhengHei"/>
              </a:rPr>
              <a:t>技术门槛高</a:t>
            </a:r>
            <a:endParaRPr sz="2400" dirty="0">
              <a:latin typeface="Microsoft JhengHei"/>
              <a:cs typeface="Microsoft JhengHei"/>
            </a:endParaRPr>
          </a:p>
          <a:p>
            <a:pPr marL="930275" marR="5080">
              <a:lnSpc>
                <a:spcPts val="2900"/>
              </a:lnSpc>
              <a:spcBef>
                <a:spcPts val="80"/>
              </a:spcBef>
            </a:pPr>
            <a:r>
              <a:rPr lang="zh-CN" altLang="en-US" sz="2400" dirty="0">
                <a:solidFill>
                  <a:srgbClr val="FFFFFF"/>
                </a:solidFill>
                <a:latin typeface="Microsoft JhengHei"/>
                <a:cs typeface="Microsoft JhengHei"/>
              </a:rPr>
              <a:t>运维</a:t>
            </a:r>
            <a:r>
              <a:rPr sz="2400" dirty="0" err="1">
                <a:solidFill>
                  <a:srgbClr val="FFFFFF"/>
                </a:solidFill>
                <a:latin typeface="Microsoft JhengHei"/>
                <a:cs typeface="Microsoft JhengHei"/>
              </a:rPr>
              <a:t>需求量大</a:t>
            </a:r>
            <a:r>
              <a:rPr sz="2400" dirty="0">
                <a:solidFill>
                  <a:srgbClr val="FFFFFF"/>
                </a:solidFill>
                <a:latin typeface="Microsoft JhengHei"/>
                <a:cs typeface="Microsoft JhengHei"/>
              </a:rPr>
              <a:t>（</a:t>
            </a:r>
            <a:r>
              <a:rPr lang="zh-CN" altLang="en-US" sz="2400" dirty="0">
                <a:solidFill>
                  <a:srgbClr val="FFFFFF"/>
                </a:solidFill>
                <a:latin typeface="Microsoft JhengHei"/>
                <a:cs typeface="Microsoft JhengHei"/>
              </a:rPr>
              <a:t>营运</a:t>
            </a:r>
            <a:r>
              <a:rPr sz="2400" dirty="0" err="1">
                <a:solidFill>
                  <a:srgbClr val="FFFFFF"/>
                </a:solidFill>
                <a:latin typeface="Microsoft JhengHei"/>
                <a:cs typeface="Microsoft JhengHei"/>
              </a:rPr>
              <a:t>需求</a:t>
            </a:r>
            <a:r>
              <a:rPr sz="2400" spc="-50" dirty="0">
                <a:solidFill>
                  <a:srgbClr val="FFFFFF"/>
                </a:solidFill>
                <a:latin typeface="Microsoft JhengHei"/>
                <a:cs typeface="Microsoft JhengHei"/>
              </a:rPr>
              <a:t>）</a:t>
            </a:r>
            <a:r>
              <a:rPr lang="zh-CN" altLang="en-US" sz="2400" spc="-15" dirty="0">
                <a:solidFill>
                  <a:srgbClr val="FFFFFF"/>
                </a:solidFill>
                <a:latin typeface="Microsoft JhengHei"/>
                <a:cs typeface="Microsoft JhengHei"/>
              </a:rPr>
              <a:t>竞争</a:t>
            </a:r>
            <a:r>
              <a:rPr sz="2400" spc="-15" dirty="0" err="1">
                <a:solidFill>
                  <a:srgbClr val="FFFFFF"/>
                </a:solidFill>
                <a:latin typeface="Microsoft JhengHei"/>
                <a:cs typeface="Microsoft JhengHei"/>
              </a:rPr>
              <a:t>者多</a:t>
            </a:r>
            <a:endParaRPr sz="2400" dirty="0">
              <a:latin typeface="Microsoft JhengHei"/>
              <a:cs typeface="Microsoft JhengHei"/>
            </a:endParaRPr>
          </a:p>
        </p:txBody>
      </p:sp>
      <p:sp>
        <p:nvSpPr>
          <p:cNvPr id="38" name="object 15">
            <a:extLst>
              <a:ext uri="{FF2B5EF4-FFF2-40B4-BE49-F238E27FC236}">
                <a16:creationId xmlns:a16="http://schemas.microsoft.com/office/drawing/2014/main" id="{C8CE4516-3D84-4061-BFB3-B48F309531B5}"/>
              </a:ext>
            </a:extLst>
          </p:cNvPr>
          <p:cNvSpPr txBox="1"/>
          <p:nvPr/>
        </p:nvSpPr>
        <p:spPr>
          <a:xfrm>
            <a:off x="2046085" y="2356891"/>
            <a:ext cx="2463800" cy="3333990"/>
          </a:xfrm>
          <a:prstGeom prst="rect">
            <a:avLst/>
          </a:prstGeom>
        </p:spPr>
        <p:txBody>
          <a:bodyPr vert="horz" wrap="square" lIns="0" tIns="12700" rIns="0" bIns="0" rtlCol="0">
            <a:spAutoFit/>
          </a:bodyPr>
          <a:lstStyle/>
          <a:p>
            <a:pPr marL="12700">
              <a:lnSpc>
                <a:spcPct val="100000"/>
              </a:lnSpc>
              <a:spcBef>
                <a:spcPts val="100"/>
              </a:spcBef>
            </a:pPr>
            <a:r>
              <a:rPr lang="zh-CN" altLang="en-US" sz="2400" spc="-20" dirty="0">
                <a:solidFill>
                  <a:srgbClr val="FFFFFF"/>
                </a:solidFill>
                <a:latin typeface="Microsoft JhengHei"/>
                <a:cs typeface="Microsoft JhengHei"/>
              </a:rPr>
              <a:t>优点</a:t>
            </a:r>
            <a:r>
              <a:rPr sz="2400" spc="-20" dirty="0">
                <a:solidFill>
                  <a:srgbClr val="FFFFFF"/>
                </a:solidFill>
                <a:latin typeface="Microsoft JhengHei"/>
                <a:cs typeface="Microsoft JhengHei"/>
              </a:rPr>
              <a:t>：</a:t>
            </a:r>
            <a:endParaRPr sz="2400" dirty="0">
              <a:latin typeface="Microsoft JhengHei"/>
              <a:cs typeface="Microsoft JhengHei"/>
            </a:endParaRPr>
          </a:p>
          <a:p>
            <a:pPr marL="12700">
              <a:lnSpc>
                <a:spcPct val="100000"/>
              </a:lnSpc>
              <a:spcBef>
                <a:spcPts val="25"/>
              </a:spcBef>
            </a:pPr>
            <a:r>
              <a:rPr lang="zh-CN" altLang="en-US" sz="2400" spc="-10" dirty="0">
                <a:solidFill>
                  <a:srgbClr val="FFFFFF"/>
                </a:solidFill>
                <a:latin typeface="Microsoft JhengHei"/>
                <a:cs typeface="Microsoft JhengHei"/>
              </a:rPr>
              <a:t>技术门槛较低</a:t>
            </a:r>
            <a:endParaRPr sz="2400" dirty="0">
              <a:latin typeface="Microsoft JhengHei"/>
              <a:cs typeface="Microsoft JhengHei"/>
            </a:endParaRPr>
          </a:p>
          <a:p>
            <a:pPr marL="12700" marR="314325">
              <a:lnSpc>
                <a:spcPct val="100000"/>
              </a:lnSpc>
              <a:spcBef>
                <a:spcPts val="20"/>
              </a:spcBef>
            </a:pPr>
            <a:r>
              <a:rPr sz="2400" dirty="0">
                <a:solidFill>
                  <a:srgbClr val="FFFFFF"/>
                </a:solidFill>
                <a:latin typeface="Microsoft JhengHei"/>
                <a:cs typeface="Microsoft JhengHei"/>
              </a:rPr>
              <a:t>（</a:t>
            </a:r>
            <a:r>
              <a:rPr sz="2400" dirty="0" err="1">
                <a:solidFill>
                  <a:srgbClr val="FFFFFF"/>
                </a:solidFill>
                <a:latin typeface="Microsoft JhengHei"/>
                <a:cs typeface="Microsoft JhengHei"/>
              </a:rPr>
              <a:t>Server需求</a:t>
            </a:r>
            <a:r>
              <a:rPr sz="2400" spc="-50" dirty="0" err="1">
                <a:solidFill>
                  <a:srgbClr val="FFFFFF"/>
                </a:solidFill>
                <a:latin typeface="Microsoft JhengHei"/>
                <a:cs typeface="Microsoft JhengHei"/>
              </a:rPr>
              <a:t>）</a:t>
            </a:r>
            <a:r>
              <a:rPr sz="2400" spc="-10" dirty="0" err="1">
                <a:solidFill>
                  <a:srgbClr val="FFFFFF"/>
                </a:solidFill>
                <a:latin typeface="Microsoft JhengHei"/>
                <a:cs typeface="Microsoft JhengHei"/>
              </a:rPr>
              <a:t>品牌效</a:t>
            </a:r>
            <a:r>
              <a:rPr lang="zh-CN" altLang="en-US" sz="2400" spc="-10" dirty="0">
                <a:solidFill>
                  <a:srgbClr val="FFFFFF"/>
                </a:solidFill>
                <a:latin typeface="Microsoft JhengHei"/>
                <a:cs typeface="Microsoft JhengHei"/>
              </a:rPr>
              <a:t>应较</a:t>
            </a:r>
            <a:r>
              <a:rPr sz="2400" spc="-10" dirty="0">
                <a:solidFill>
                  <a:srgbClr val="FFFFFF"/>
                </a:solidFill>
                <a:latin typeface="Microsoft JhengHei"/>
                <a:cs typeface="Microsoft JhengHei"/>
              </a:rPr>
              <a:t>大</a:t>
            </a:r>
            <a:endParaRPr sz="2400" dirty="0">
              <a:latin typeface="Microsoft JhengHei"/>
              <a:cs typeface="Microsoft JhengHei"/>
            </a:endParaRPr>
          </a:p>
          <a:p>
            <a:pPr marL="12700" marR="1224280">
              <a:lnSpc>
                <a:spcPct val="100800"/>
              </a:lnSpc>
              <a:spcBef>
                <a:spcPts val="2810"/>
              </a:spcBef>
            </a:pPr>
            <a:r>
              <a:rPr lang="zh-CN" altLang="en-US" sz="2400" spc="-20" dirty="0">
                <a:solidFill>
                  <a:srgbClr val="FFFFFF"/>
                </a:solidFill>
                <a:latin typeface="Microsoft JhengHei"/>
                <a:cs typeface="Microsoft JhengHei"/>
              </a:rPr>
              <a:t>缺点</a:t>
            </a:r>
            <a:r>
              <a:rPr sz="2400" spc="-20" dirty="0">
                <a:solidFill>
                  <a:srgbClr val="FFFFFF"/>
                </a:solidFill>
                <a:latin typeface="Microsoft JhengHei"/>
                <a:cs typeface="Microsoft JhengHei"/>
              </a:rPr>
              <a:t>：</a:t>
            </a:r>
            <a:r>
              <a:rPr sz="2400" spc="-50" dirty="0">
                <a:solidFill>
                  <a:srgbClr val="FFFFFF"/>
                </a:solidFill>
                <a:latin typeface="Microsoft JhengHei"/>
                <a:cs typeface="Microsoft JhengHei"/>
              </a:rPr>
              <a:t> </a:t>
            </a:r>
            <a:r>
              <a:rPr sz="2400" spc="-15" dirty="0" err="1">
                <a:solidFill>
                  <a:srgbClr val="FFFFFF"/>
                </a:solidFill>
                <a:latin typeface="Microsoft JhengHei"/>
                <a:cs typeface="Microsoft JhengHei"/>
              </a:rPr>
              <a:t>盜版</a:t>
            </a:r>
            <a:r>
              <a:rPr lang="zh-CN" altLang="en-US" sz="2400" spc="-15" dirty="0">
                <a:solidFill>
                  <a:srgbClr val="FFFFFF"/>
                </a:solidFill>
                <a:latin typeface="Microsoft JhengHei"/>
                <a:cs typeface="Microsoft JhengHei"/>
              </a:rPr>
              <a:t>问题</a:t>
            </a:r>
            <a:endParaRPr sz="2400" dirty="0">
              <a:latin typeface="Microsoft JhengHei"/>
              <a:cs typeface="Microsoft JhengHei"/>
            </a:endParaRPr>
          </a:p>
          <a:p>
            <a:pPr marL="12700">
              <a:lnSpc>
                <a:spcPct val="100000"/>
              </a:lnSpc>
              <a:spcBef>
                <a:spcPts val="25"/>
              </a:spcBef>
            </a:pPr>
            <a:r>
              <a:rPr sz="2400" spc="-10" dirty="0" err="1">
                <a:solidFill>
                  <a:srgbClr val="FFFFFF"/>
                </a:solidFill>
                <a:latin typeface="Microsoft JhengHei"/>
                <a:cs typeface="Microsoft JhengHei"/>
              </a:rPr>
              <a:t>一次性</a:t>
            </a:r>
            <a:r>
              <a:rPr lang="zh-CN" altLang="en-US" sz="2400" spc="-10" dirty="0">
                <a:solidFill>
                  <a:srgbClr val="FFFFFF"/>
                </a:solidFill>
                <a:latin typeface="Microsoft JhengHei"/>
                <a:cs typeface="Microsoft JhengHei"/>
              </a:rPr>
              <a:t>营收</a:t>
            </a:r>
            <a:endParaRPr sz="2400" dirty="0">
              <a:latin typeface="Microsoft JhengHei"/>
              <a:cs typeface="Microsoft JhengHei"/>
            </a:endParaRPr>
          </a:p>
          <a:p>
            <a:pPr marL="12700">
              <a:lnSpc>
                <a:spcPct val="100000"/>
              </a:lnSpc>
            </a:pPr>
            <a:r>
              <a:rPr lang="zh-CN" altLang="en-US" sz="2400" spc="-10" dirty="0">
                <a:solidFill>
                  <a:srgbClr val="FFFFFF"/>
                </a:solidFill>
                <a:latin typeface="Microsoft JhengHei"/>
                <a:cs typeface="Microsoft JhengHei"/>
              </a:rPr>
              <a:t>研发周期通常较长</a:t>
            </a:r>
            <a:endParaRPr sz="2400" dirty="0">
              <a:latin typeface="Microsoft JhengHei"/>
              <a:cs typeface="Microsoft JhengHei"/>
            </a:endParaRPr>
          </a:p>
        </p:txBody>
      </p:sp>
    </p:spTree>
    <p:extLst>
      <p:ext uri="{BB962C8B-B14F-4D97-AF65-F5344CB8AC3E}">
        <p14:creationId xmlns:p14="http://schemas.microsoft.com/office/powerpoint/2010/main" val="746448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盈利模式</a:t>
            </a:r>
          </a:p>
        </p:txBody>
      </p:sp>
      <p:grpSp>
        <p:nvGrpSpPr>
          <p:cNvPr id="16" name="object 2">
            <a:extLst>
              <a:ext uri="{FF2B5EF4-FFF2-40B4-BE49-F238E27FC236}">
                <a16:creationId xmlns:a16="http://schemas.microsoft.com/office/drawing/2014/main" id="{CE56A389-0016-408A-A33D-590FEDF8F148}"/>
              </a:ext>
            </a:extLst>
          </p:cNvPr>
          <p:cNvGrpSpPr/>
          <p:nvPr/>
        </p:nvGrpSpPr>
        <p:grpSpPr>
          <a:xfrm>
            <a:off x="926523" y="1840922"/>
            <a:ext cx="3060700" cy="4132579"/>
            <a:chOff x="926523" y="1840922"/>
            <a:chExt cx="3060700" cy="4132579"/>
          </a:xfrm>
        </p:grpSpPr>
        <p:sp>
          <p:nvSpPr>
            <p:cNvPr id="17" name="object 3">
              <a:extLst>
                <a:ext uri="{FF2B5EF4-FFF2-40B4-BE49-F238E27FC236}">
                  <a16:creationId xmlns:a16="http://schemas.microsoft.com/office/drawing/2014/main" id="{ABA4708F-4B6E-4D47-A3A6-FB594C7D3B33}"/>
                </a:ext>
              </a:extLst>
            </p:cNvPr>
            <p:cNvSpPr/>
            <p:nvPr/>
          </p:nvSpPr>
          <p:spPr>
            <a:xfrm>
              <a:off x="932873" y="1847272"/>
              <a:ext cx="3048000" cy="4119879"/>
            </a:xfrm>
            <a:custGeom>
              <a:avLst/>
              <a:gdLst/>
              <a:ahLst/>
              <a:cxnLst/>
              <a:rect l="l" t="t" r="r" b="b"/>
              <a:pathLst>
                <a:path w="3048000" h="4119879">
                  <a:moveTo>
                    <a:pt x="2807848" y="0"/>
                  </a:moveTo>
                  <a:lnTo>
                    <a:pt x="240151" y="0"/>
                  </a:lnTo>
                  <a:lnTo>
                    <a:pt x="191752" y="4879"/>
                  </a:lnTo>
                  <a:lnTo>
                    <a:pt x="146673" y="18872"/>
                  </a:lnTo>
                  <a:lnTo>
                    <a:pt x="105880" y="41014"/>
                  </a:lnTo>
                  <a:lnTo>
                    <a:pt x="70338" y="70338"/>
                  </a:lnTo>
                  <a:lnTo>
                    <a:pt x="41014" y="105880"/>
                  </a:lnTo>
                  <a:lnTo>
                    <a:pt x="18872" y="146673"/>
                  </a:lnTo>
                  <a:lnTo>
                    <a:pt x="4879" y="191752"/>
                  </a:lnTo>
                  <a:lnTo>
                    <a:pt x="0" y="240150"/>
                  </a:lnTo>
                  <a:lnTo>
                    <a:pt x="0" y="3879268"/>
                  </a:lnTo>
                  <a:lnTo>
                    <a:pt x="4879" y="3927666"/>
                  </a:lnTo>
                  <a:lnTo>
                    <a:pt x="18872" y="3972745"/>
                  </a:lnTo>
                  <a:lnTo>
                    <a:pt x="41014" y="4013538"/>
                  </a:lnTo>
                  <a:lnTo>
                    <a:pt x="70338" y="4049080"/>
                  </a:lnTo>
                  <a:lnTo>
                    <a:pt x="105880" y="4078404"/>
                  </a:lnTo>
                  <a:lnTo>
                    <a:pt x="146673" y="4100546"/>
                  </a:lnTo>
                  <a:lnTo>
                    <a:pt x="191752" y="4114539"/>
                  </a:lnTo>
                  <a:lnTo>
                    <a:pt x="240151" y="4119418"/>
                  </a:lnTo>
                  <a:lnTo>
                    <a:pt x="2807848" y="4119418"/>
                  </a:lnTo>
                  <a:lnTo>
                    <a:pt x="2856247" y="4114539"/>
                  </a:lnTo>
                  <a:lnTo>
                    <a:pt x="2901326" y="4100546"/>
                  </a:lnTo>
                  <a:lnTo>
                    <a:pt x="2942119" y="4078404"/>
                  </a:lnTo>
                  <a:lnTo>
                    <a:pt x="2977661" y="4049080"/>
                  </a:lnTo>
                  <a:lnTo>
                    <a:pt x="3006986" y="4013538"/>
                  </a:lnTo>
                  <a:lnTo>
                    <a:pt x="3029128" y="3972745"/>
                  </a:lnTo>
                  <a:lnTo>
                    <a:pt x="3043121" y="3927666"/>
                  </a:lnTo>
                  <a:lnTo>
                    <a:pt x="3048000" y="3879268"/>
                  </a:lnTo>
                  <a:lnTo>
                    <a:pt x="3048000" y="240150"/>
                  </a:lnTo>
                  <a:lnTo>
                    <a:pt x="3043121" y="191752"/>
                  </a:lnTo>
                  <a:lnTo>
                    <a:pt x="3029128" y="146673"/>
                  </a:lnTo>
                  <a:lnTo>
                    <a:pt x="3006986" y="105880"/>
                  </a:lnTo>
                  <a:lnTo>
                    <a:pt x="2977661" y="70338"/>
                  </a:lnTo>
                  <a:lnTo>
                    <a:pt x="2942119" y="41014"/>
                  </a:lnTo>
                  <a:lnTo>
                    <a:pt x="2901326" y="18872"/>
                  </a:lnTo>
                  <a:lnTo>
                    <a:pt x="2856247" y="4879"/>
                  </a:lnTo>
                  <a:lnTo>
                    <a:pt x="2807848" y="0"/>
                  </a:lnTo>
                  <a:close/>
                </a:path>
              </a:pathLst>
            </a:custGeom>
            <a:solidFill>
              <a:srgbClr val="4472C4"/>
            </a:solidFill>
          </p:spPr>
          <p:txBody>
            <a:bodyPr wrap="square" lIns="0" tIns="0" rIns="0" bIns="0" rtlCol="0"/>
            <a:lstStyle/>
            <a:p>
              <a:endParaRPr/>
            </a:p>
          </p:txBody>
        </p:sp>
        <p:sp>
          <p:nvSpPr>
            <p:cNvPr id="18" name="object 4">
              <a:extLst>
                <a:ext uri="{FF2B5EF4-FFF2-40B4-BE49-F238E27FC236}">
                  <a16:creationId xmlns:a16="http://schemas.microsoft.com/office/drawing/2014/main" id="{45272164-1219-4837-96A8-B3E94DA0CEF3}"/>
                </a:ext>
              </a:extLst>
            </p:cNvPr>
            <p:cNvSpPr/>
            <p:nvPr/>
          </p:nvSpPr>
          <p:spPr>
            <a:xfrm>
              <a:off x="932873"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2F528F"/>
              </a:solidFill>
            </a:ln>
          </p:spPr>
          <p:txBody>
            <a:bodyPr wrap="square" lIns="0" tIns="0" rIns="0" bIns="0" rtlCol="0"/>
            <a:lstStyle/>
            <a:p>
              <a:endParaRPr/>
            </a:p>
          </p:txBody>
        </p:sp>
        <p:sp>
          <p:nvSpPr>
            <p:cNvPr id="19" name="object 5">
              <a:extLst>
                <a:ext uri="{FF2B5EF4-FFF2-40B4-BE49-F238E27FC236}">
                  <a16:creationId xmlns:a16="http://schemas.microsoft.com/office/drawing/2014/main" id="{6D2B0970-49BC-4201-92B1-ADFA661A7C0E}"/>
                </a:ext>
              </a:extLst>
            </p:cNvPr>
            <p:cNvSpPr/>
            <p:nvPr/>
          </p:nvSpPr>
          <p:spPr>
            <a:xfrm>
              <a:off x="1653532" y="3057235"/>
              <a:ext cx="1746250" cy="646430"/>
            </a:xfrm>
            <a:custGeom>
              <a:avLst/>
              <a:gdLst/>
              <a:ahLst/>
              <a:cxnLst/>
              <a:rect l="l" t="t" r="r" b="b"/>
              <a:pathLst>
                <a:path w="1746250" h="646429">
                  <a:moveTo>
                    <a:pt x="1637949" y="0"/>
                  </a:moveTo>
                  <a:lnTo>
                    <a:pt x="107725" y="0"/>
                  </a:lnTo>
                  <a:lnTo>
                    <a:pt x="65793" y="8465"/>
                  </a:lnTo>
                  <a:lnTo>
                    <a:pt x="31552" y="31552"/>
                  </a:lnTo>
                  <a:lnTo>
                    <a:pt x="8465" y="65793"/>
                  </a:lnTo>
                  <a:lnTo>
                    <a:pt x="0" y="107725"/>
                  </a:lnTo>
                  <a:lnTo>
                    <a:pt x="0" y="538607"/>
                  </a:lnTo>
                  <a:lnTo>
                    <a:pt x="8465" y="580538"/>
                  </a:lnTo>
                  <a:lnTo>
                    <a:pt x="31552"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2F5597"/>
            </a:solidFill>
          </p:spPr>
          <p:txBody>
            <a:bodyPr wrap="square" lIns="0" tIns="0" rIns="0" bIns="0" rtlCol="0"/>
            <a:lstStyle/>
            <a:p>
              <a:endParaRPr/>
            </a:p>
          </p:txBody>
        </p:sp>
        <p:sp>
          <p:nvSpPr>
            <p:cNvPr id="20" name="object 6">
              <a:extLst>
                <a:ext uri="{FF2B5EF4-FFF2-40B4-BE49-F238E27FC236}">
                  <a16:creationId xmlns:a16="http://schemas.microsoft.com/office/drawing/2014/main" id="{0F37B5BD-AA52-4FF6-9525-8BF65DAA47E9}"/>
                </a:ext>
              </a:extLst>
            </p:cNvPr>
            <p:cNvSpPr/>
            <p:nvPr/>
          </p:nvSpPr>
          <p:spPr>
            <a:xfrm>
              <a:off x="1653532" y="3057235"/>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21" name="object 8">
            <a:extLst>
              <a:ext uri="{FF2B5EF4-FFF2-40B4-BE49-F238E27FC236}">
                <a16:creationId xmlns:a16="http://schemas.microsoft.com/office/drawing/2014/main" id="{4040AC90-95BB-410D-BFCC-9FB173CD4D29}"/>
              </a:ext>
            </a:extLst>
          </p:cNvPr>
          <p:cNvSpPr txBox="1"/>
          <p:nvPr/>
        </p:nvSpPr>
        <p:spPr>
          <a:xfrm>
            <a:off x="1904069" y="3172459"/>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单机买断</a:t>
            </a:r>
            <a:endParaRPr sz="2400" dirty="0">
              <a:latin typeface="Microsoft JhengHei"/>
              <a:cs typeface="Microsoft JhengHei"/>
            </a:endParaRPr>
          </a:p>
        </p:txBody>
      </p:sp>
      <p:grpSp>
        <p:nvGrpSpPr>
          <p:cNvPr id="22" name="object 9">
            <a:extLst>
              <a:ext uri="{FF2B5EF4-FFF2-40B4-BE49-F238E27FC236}">
                <a16:creationId xmlns:a16="http://schemas.microsoft.com/office/drawing/2014/main" id="{6C0BA8FC-B0E6-4319-8D9E-8EF399B14519}"/>
              </a:ext>
            </a:extLst>
          </p:cNvPr>
          <p:cNvGrpSpPr/>
          <p:nvPr/>
        </p:nvGrpSpPr>
        <p:grpSpPr>
          <a:xfrm>
            <a:off x="1647182" y="4152143"/>
            <a:ext cx="1758950" cy="659130"/>
            <a:chOff x="1647182" y="4152143"/>
            <a:chExt cx="1758950" cy="659130"/>
          </a:xfrm>
        </p:grpSpPr>
        <p:sp>
          <p:nvSpPr>
            <p:cNvPr id="23" name="object 10">
              <a:extLst>
                <a:ext uri="{FF2B5EF4-FFF2-40B4-BE49-F238E27FC236}">
                  <a16:creationId xmlns:a16="http://schemas.microsoft.com/office/drawing/2014/main" id="{01656D06-B61A-451E-99B2-3B21685644AE}"/>
                </a:ext>
              </a:extLst>
            </p:cNvPr>
            <p:cNvSpPr/>
            <p:nvPr/>
          </p:nvSpPr>
          <p:spPr>
            <a:xfrm>
              <a:off x="1653532" y="4158493"/>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2F5597"/>
            </a:solidFill>
          </p:spPr>
          <p:txBody>
            <a:bodyPr wrap="square" lIns="0" tIns="0" rIns="0" bIns="0" rtlCol="0"/>
            <a:lstStyle/>
            <a:p>
              <a:endParaRPr/>
            </a:p>
          </p:txBody>
        </p:sp>
        <p:sp>
          <p:nvSpPr>
            <p:cNvPr id="24" name="object 11">
              <a:extLst>
                <a:ext uri="{FF2B5EF4-FFF2-40B4-BE49-F238E27FC236}">
                  <a16:creationId xmlns:a16="http://schemas.microsoft.com/office/drawing/2014/main" id="{0FC3EDBC-1971-4EE2-B093-8AFD92695F90}"/>
                </a:ext>
              </a:extLst>
            </p:cNvPr>
            <p:cNvSpPr/>
            <p:nvPr/>
          </p:nvSpPr>
          <p:spPr>
            <a:xfrm>
              <a:off x="1653532" y="4158493"/>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25" name="object 12">
            <a:extLst>
              <a:ext uri="{FF2B5EF4-FFF2-40B4-BE49-F238E27FC236}">
                <a16:creationId xmlns:a16="http://schemas.microsoft.com/office/drawing/2014/main" id="{3799CCEB-04D6-4D00-9168-56C2B00C5ED0}"/>
              </a:ext>
            </a:extLst>
          </p:cNvPr>
          <p:cNvSpPr txBox="1"/>
          <p:nvPr/>
        </p:nvSpPr>
        <p:spPr>
          <a:xfrm>
            <a:off x="1904069" y="4272788"/>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持续运营</a:t>
            </a:r>
            <a:endParaRPr sz="2400" dirty="0">
              <a:latin typeface="Microsoft JhengHei"/>
              <a:cs typeface="Microsoft JhengHei"/>
            </a:endParaRPr>
          </a:p>
        </p:txBody>
      </p:sp>
      <p:grpSp>
        <p:nvGrpSpPr>
          <p:cNvPr id="39" name="object 13">
            <a:extLst>
              <a:ext uri="{FF2B5EF4-FFF2-40B4-BE49-F238E27FC236}">
                <a16:creationId xmlns:a16="http://schemas.microsoft.com/office/drawing/2014/main" id="{E3BDB510-770D-4D21-9D82-E93EEC97994A}"/>
              </a:ext>
            </a:extLst>
          </p:cNvPr>
          <p:cNvGrpSpPr/>
          <p:nvPr/>
        </p:nvGrpSpPr>
        <p:grpSpPr>
          <a:xfrm>
            <a:off x="4625685" y="1840922"/>
            <a:ext cx="3060700" cy="4132579"/>
            <a:chOff x="4625685" y="1840922"/>
            <a:chExt cx="3060700" cy="4132579"/>
          </a:xfrm>
        </p:grpSpPr>
        <p:sp>
          <p:nvSpPr>
            <p:cNvPr id="40" name="object 14">
              <a:extLst>
                <a:ext uri="{FF2B5EF4-FFF2-40B4-BE49-F238E27FC236}">
                  <a16:creationId xmlns:a16="http://schemas.microsoft.com/office/drawing/2014/main" id="{26DF9BE5-E421-4C60-9A97-8AC9B32F172B}"/>
                </a:ext>
              </a:extLst>
            </p:cNvPr>
            <p:cNvSpPr/>
            <p:nvPr/>
          </p:nvSpPr>
          <p:spPr>
            <a:xfrm>
              <a:off x="4632035" y="1847272"/>
              <a:ext cx="3048000" cy="4119879"/>
            </a:xfrm>
            <a:custGeom>
              <a:avLst/>
              <a:gdLst/>
              <a:ahLst/>
              <a:cxnLst/>
              <a:rect l="l" t="t" r="r" b="b"/>
              <a:pathLst>
                <a:path w="3048000" h="4119879">
                  <a:moveTo>
                    <a:pt x="2807848" y="0"/>
                  </a:moveTo>
                  <a:lnTo>
                    <a:pt x="240150" y="0"/>
                  </a:lnTo>
                  <a:lnTo>
                    <a:pt x="191751" y="4879"/>
                  </a:lnTo>
                  <a:lnTo>
                    <a:pt x="146672" y="18872"/>
                  </a:lnTo>
                  <a:lnTo>
                    <a:pt x="105879" y="41014"/>
                  </a:lnTo>
                  <a:lnTo>
                    <a:pt x="70338" y="70338"/>
                  </a:lnTo>
                  <a:lnTo>
                    <a:pt x="41013" y="105880"/>
                  </a:lnTo>
                  <a:lnTo>
                    <a:pt x="18872" y="146673"/>
                  </a:lnTo>
                  <a:lnTo>
                    <a:pt x="4878" y="191752"/>
                  </a:lnTo>
                  <a:lnTo>
                    <a:pt x="0" y="240150"/>
                  </a:lnTo>
                  <a:lnTo>
                    <a:pt x="0" y="3879268"/>
                  </a:lnTo>
                  <a:lnTo>
                    <a:pt x="4878" y="3927666"/>
                  </a:lnTo>
                  <a:lnTo>
                    <a:pt x="18872" y="3972745"/>
                  </a:lnTo>
                  <a:lnTo>
                    <a:pt x="41013" y="4013538"/>
                  </a:lnTo>
                  <a:lnTo>
                    <a:pt x="70338" y="4049080"/>
                  </a:lnTo>
                  <a:lnTo>
                    <a:pt x="105879" y="4078404"/>
                  </a:lnTo>
                  <a:lnTo>
                    <a:pt x="146672" y="4100546"/>
                  </a:lnTo>
                  <a:lnTo>
                    <a:pt x="191751" y="4114539"/>
                  </a:lnTo>
                  <a:lnTo>
                    <a:pt x="240150" y="4119418"/>
                  </a:lnTo>
                  <a:lnTo>
                    <a:pt x="2807848" y="4119418"/>
                  </a:lnTo>
                  <a:lnTo>
                    <a:pt x="2856247" y="4114539"/>
                  </a:lnTo>
                  <a:lnTo>
                    <a:pt x="2901326" y="4100546"/>
                  </a:lnTo>
                  <a:lnTo>
                    <a:pt x="2942119" y="4078404"/>
                  </a:lnTo>
                  <a:lnTo>
                    <a:pt x="2977661" y="4049080"/>
                  </a:lnTo>
                  <a:lnTo>
                    <a:pt x="3006985" y="4013538"/>
                  </a:lnTo>
                  <a:lnTo>
                    <a:pt x="3029127" y="3972745"/>
                  </a:lnTo>
                  <a:lnTo>
                    <a:pt x="3043120" y="3927666"/>
                  </a:lnTo>
                  <a:lnTo>
                    <a:pt x="3048000" y="3879268"/>
                  </a:lnTo>
                  <a:lnTo>
                    <a:pt x="3048000" y="240150"/>
                  </a:lnTo>
                  <a:lnTo>
                    <a:pt x="3043120" y="191752"/>
                  </a:lnTo>
                  <a:lnTo>
                    <a:pt x="3029127" y="146673"/>
                  </a:lnTo>
                  <a:lnTo>
                    <a:pt x="3006985" y="105880"/>
                  </a:lnTo>
                  <a:lnTo>
                    <a:pt x="2977661" y="70338"/>
                  </a:lnTo>
                  <a:lnTo>
                    <a:pt x="2942119" y="41014"/>
                  </a:lnTo>
                  <a:lnTo>
                    <a:pt x="2901326" y="18872"/>
                  </a:lnTo>
                  <a:lnTo>
                    <a:pt x="2856247" y="4879"/>
                  </a:lnTo>
                  <a:lnTo>
                    <a:pt x="2807848" y="0"/>
                  </a:lnTo>
                  <a:close/>
                </a:path>
              </a:pathLst>
            </a:custGeom>
            <a:solidFill>
              <a:srgbClr val="ED7D31"/>
            </a:solidFill>
          </p:spPr>
          <p:txBody>
            <a:bodyPr wrap="square" lIns="0" tIns="0" rIns="0" bIns="0" rtlCol="0"/>
            <a:lstStyle/>
            <a:p>
              <a:endParaRPr/>
            </a:p>
          </p:txBody>
        </p:sp>
        <p:sp>
          <p:nvSpPr>
            <p:cNvPr id="41" name="object 15">
              <a:extLst>
                <a:ext uri="{FF2B5EF4-FFF2-40B4-BE49-F238E27FC236}">
                  <a16:creationId xmlns:a16="http://schemas.microsoft.com/office/drawing/2014/main" id="{41C81CA7-4FFE-4195-9493-73F44F448E0A}"/>
                </a:ext>
              </a:extLst>
            </p:cNvPr>
            <p:cNvSpPr/>
            <p:nvPr/>
          </p:nvSpPr>
          <p:spPr>
            <a:xfrm>
              <a:off x="4632035"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AE5A21"/>
              </a:solidFill>
            </a:ln>
          </p:spPr>
          <p:txBody>
            <a:bodyPr wrap="square" lIns="0" tIns="0" rIns="0" bIns="0" rtlCol="0"/>
            <a:lstStyle/>
            <a:p>
              <a:endParaRPr/>
            </a:p>
          </p:txBody>
        </p:sp>
        <p:sp>
          <p:nvSpPr>
            <p:cNvPr id="42" name="object 16">
              <a:extLst>
                <a:ext uri="{FF2B5EF4-FFF2-40B4-BE49-F238E27FC236}">
                  <a16:creationId xmlns:a16="http://schemas.microsoft.com/office/drawing/2014/main" id="{6A8414DA-0A42-423F-8B91-FE4082C23849}"/>
                </a:ext>
              </a:extLst>
            </p:cNvPr>
            <p:cNvSpPr/>
            <p:nvPr/>
          </p:nvSpPr>
          <p:spPr>
            <a:xfrm>
              <a:off x="5283197" y="2410904"/>
              <a:ext cx="1746250" cy="646430"/>
            </a:xfrm>
            <a:custGeom>
              <a:avLst/>
              <a:gdLst/>
              <a:ahLst/>
              <a:cxnLst/>
              <a:rect l="l" t="t" r="r" b="b"/>
              <a:pathLst>
                <a:path w="1746250" h="646430">
                  <a:moveTo>
                    <a:pt x="1637949" y="0"/>
                  </a:moveTo>
                  <a:lnTo>
                    <a:pt x="107725" y="0"/>
                  </a:lnTo>
                  <a:lnTo>
                    <a:pt x="65793" y="8465"/>
                  </a:lnTo>
                  <a:lnTo>
                    <a:pt x="31551" y="31552"/>
                  </a:lnTo>
                  <a:lnTo>
                    <a:pt x="8465" y="65793"/>
                  </a:lnTo>
                  <a:lnTo>
                    <a:pt x="0" y="107725"/>
                  </a:lnTo>
                  <a:lnTo>
                    <a:pt x="0" y="538607"/>
                  </a:lnTo>
                  <a:lnTo>
                    <a:pt x="8465" y="580538"/>
                  </a:lnTo>
                  <a:lnTo>
                    <a:pt x="31551"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C55A11"/>
            </a:solidFill>
          </p:spPr>
          <p:txBody>
            <a:bodyPr wrap="square" lIns="0" tIns="0" rIns="0" bIns="0" rtlCol="0"/>
            <a:lstStyle/>
            <a:p>
              <a:endParaRPr/>
            </a:p>
          </p:txBody>
        </p:sp>
        <p:sp>
          <p:nvSpPr>
            <p:cNvPr id="43" name="object 17">
              <a:extLst>
                <a:ext uri="{FF2B5EF4-FFF2-40B4-BE49-F238E27FC236}">
                  <a16:creationId xmlns:a16="http://schemas.microsoft.com/office/drawing/2014/main" id="{4B034304-F0F9-48BF-B331-379629AF47C6}"/>
                </a:ext>
              </a:extLst>
            </p:cNvPr>
            <p:cNvSpPr/>
            <p:nvPr/>
          </p:nvSpPr>
          <p:spPr>
            <a:xfrm>
              <a:off x="5283197" y="2410904"/>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44" name="object 18">
            <a:extLst>
              <a:ext uri="{FF2B5EF4-FFF2-40B4-BE49-F238E27FC236}">
                <a16:creationId xmlns:a16="http://schemas.microsoft.com/office/drawing/2014/main" id="{34087E5B-2DBE-4794-9C36-0B706BF1E71C}"/>
              </a:ext>
            </a:extLst>
          </p:cNvPr>
          <p:cNvSpPr txBox="1"/>
          <p:nvPr/>
        </p:nvSpPr>
        <p:spPr>
          <a:xfrm>
            <a:off x="5533734" y="2526284"/>
            <a:ext cx="1244600" cy="382156"/>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FFFF"/>
                </a:solidFill>
                <a:latin typeface="Microsoft JhengHei"/>
                <a:cs typeface="Microsoft JhengHei"/>
              </a:rPr>
              <a:t>手</a:t>
            </a:r>
            <a:r>
              <a:rPr lang="zh-CN" altLang="en-US" sz="2400" spc="-15" dirty="0">
                <a:solidFill>
                  <a:srgbClr val="FFFFFF"/>
                </a:solidFill>
                <a:latin typeface="Microsoft JhengHei"/>
                <a:cs typeface="Microsoft JhengHei"/>
              </a:rPr>
              <a:t>机</a:t>
            </a:r>
            <a:r>
              <a:rPr sz="2400" spc="-15" dirty="0" err="1">
                <a:solidFill>
                  <a:srgbClr val="FFFFFF"/>
                </a:solidFill>
                <a:latin typeface="Microsoft JhengHei"/>
                <a:cs typeface="Microsoft JhengHei"/>
              </a:rPr>
              <a:t>平台</a:t>
            </a:r>
            <a:endParaRPr sz="2400" dirty="0">
              <a:latin typeface="Microsoft JhengHei"/>
              <a:cs typeface="Microsoft JhengHei"/>
            </a:endParaRPr>
          </a:p>
        </p:txBody>
      </p:sp>
      <p:grpSp>
        <p:nvGrpSpPr>
          <p:cNvPr id="45" name="object 19">
            <a:extLst>
              <a:ext uri="{FF2B5EF4-FFF2-40B4-BE49-F238E27FC236}">
                <a16:creationId xmlns:a16="http://schemas.microsoft.com/office/drawing/2014/main" id="{69817CB9-3CE8-4FAC-8B1B-16316A62BE5C}"/>
              </a:ext>
            </a:extLst>
          </p:cNvPr>
          <p:cNvGrpSpPr/>
          <p:nvPr/>
        </p:nvGrpSpPr>
        <p:grpSpPr>
          <a:xfrm>
            <a:off x="5276847" y="3505811"/>
            <a:ext cx="1758950" cy="659130"/>
            <a:chOff x="5276847" y="3505811"/>
            <a:chExt cx="1758950" cy="659130"/>
          </a:xfrm>
        </p:grpSpPr>
        <p:sp>
          <p:nvSpPr>
            <p:cNvPr id="46" name="object 20">
              <a:extLst>
                <a:ext uri="{FF2B5EF4-FFF2-40B4-BE49-F238E27FC236}">
                  <a16:creationId xmlns:a16="http://schemas.microsoft.com/office/drawing/2014/main" id="{E6C272A9-5A4A-4CF7-8323-097C336AABE8}"/>
                </a:ext>
              </a:extLst>
            </p:cNvPr>
            <p:cNvSpPr/>
            <p:nvPr/>
          </p:nvSpPr>
          <p:spPr>
            <a:xfrm>
              <a:off x="5283197" y="3512161"/>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C55A11"/>
            </a:solidFill>
          </p:spPr>
          <p:txBody>
            <a:bodyPr wrap="square" lIns="0" tIns="0" rIns="0" bIns="0" rtlCol="0"/>
            <a:lstStyle/>
            <a:p>
              <a:endParaRPr/>
            </a:p>
          </p:txBody>
        </p:sp>
        <p:sp>
          <p:nvSpPr>
            <p:cNvPr id="47" name="object 21">
              <a:extLst>
                <a:ext uri="{FF2B5EF4-FFF2-40B4-BE49-F238E27FC236}">
                  <a16:creationId xmlns:a16="http://schemas.microsoft.com/office/drawing/2014/main" id="{347360AC-6F96-429A-98C5-12D4062EA153}"/>
                </a:ext>
              </a:extLst>
            </p:cNvPr>
            <p:cNvSpPr/>
            <p:nvPr/>
          </p:nvSpPr>
          <p:spPr>
            <a:xfrm>
              <a:off x="5283197" y="3512161"/>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48" name="object 22">
            <a:extLst>
              <a:ext uri="{FF2B5EF4-FFF2-40B4-BE49-F238E27FC236}">
                <a16:creationId xmlns:a16="http://schemas.microsoft.com/office/drawing/2014/main" id="{500F06EB-F0D2-4DAC-9EF2-170260106C6C}"/>
              </a:ext>
            </a:extLst>
          </p:cNvPr>
          <p:cNvSpPr txBox="1"/>
          <p:nvPr/>
        </p:nvSpPr>
        <p:spPr>
          <a:xfrm>
            <a:off x="5533734" y="3626611"/>
            <a:ext cx="1244600" cy="382156"/>
          </a:xfrm>
          <a:prstGeom prst="rect">
            <a:avLst/>
          </a:prstGeom>
        </p:spPr>
        <p:txBody>
          <a:bodyPr vert="horz" wrap="square" lIns="0" tIns="12700" rIns="0" bIns="0" rtlCol="0">
            <a:spAutoFit/>
          </a:bodyPr>
          <a:lstStyle/>
          <a:p>
            <a:pPr marL="12700">
              <a:lnSpc>
                <a:spcPct val="100000"/>
              </a:lnSpc>
              <a:spcBef>
                <a:spcPts val="100"/>
              </a:spcBef>
            </a:pPr>
            <a:r>
              <a:rPr sz="2400" spc="-15" dirty="0" err="1">
                <a:solidFill>
                  <a:srgbClr val="FFFFFF"/>
                </a:solidFill>
                <a:latin typeface="Microsoft JhengHei"/>
                <a:cs typeface="Microsoft JhengHei"/>
              </a:rPr>
              <a:t>家用主</a:t>
            </a:r>
            <a:r>
              <a:rPr lang="zh-CN" altLang="en-US" sz="2400" spc="-15" dirty="0">
                <a:solidFill>
                  <a:srgbClr val="FFFFFF"/>
                </a:solidFill>
                <a:latin typeface="Microsoft JhengHei"/>
                <a:cs typeface="Microsoft JhengHei"/>
              </a:rPr>
              <a:t>机</a:t>
            </a:r>
            <a:endParaRPr sz="2400" dirty="0">
              <a:latin typeface="Microsoft JhengHei"/>
              <a:cs typeface="Microsoft JhengHei"/>
            </a:endParaRPr>
          </a:p>
        </p:txBody>
      </p:sp>
      <p:grpSp>
        <p:nvGrpSpPr>
          <p:cNvPr id="49" name="object 23">
            <a:extLst>
              <a:ext uri="{FF2B5EF4-FFF2-40B4-BE49-F238E27FC236}">
                <a16:creationId xmlns:a16="http://schemas.microsoft.com/office/drawing/2014/main" id="{BE8255B6-DC3A-4461-B59D-71BD977643FC}"/>
              </a:ext>
            </a:extLst>
          </p:cNvPr>
          <p:cNvGrpSpPr/>
          <p:nvPr/>
        </p:nvGrpSpPr>
        <p:grpSpPr>
          <a:xfrm>
            <a:off x="5276847" y="4607068"/>
            <a:ext cx="1758950" cy="659130"/>
            <a:chOff x="5276847" y="4607068"/>
            <a:chExt cx="1758950" cy="659130"/>
          </a:xfrm>
        </p:grpSpPr>
        <p:sp>
          <p:nvSpPr>
            <p:cNvPr id="50" name="object 24">
              <a:extLst>
                <a:ext uri="{FF2B5EF4-FFF2-40B4-BE49-F238E27FC236}">
                  <a16:creationId xmlns:a16="http://schemas.microsoft.com/office/drawing/2014/main" id="{C8CAC7DC-60B0-413E-904B-0884FDDFD493}"/>
                </a:ext>
              </a:extLst>
            </p:cNvPr>
            <p:cNvSpPr/>
            <p:nvPr/>
          </p:nvSpPr>
          <p:spPr>
            <a:xfrm>
              <a:off x="5283197" y="4613418"/>
              <a:ext cx="1746250" cy="646430"/>
            </a:xfrm>
            <a:custGeom>
              <a:avLst/>
              <a:gdLst/>
              <a:ahLst/>
              <a:cxnLst/>
              <a:rect l="l" t="t" r="r" b="b"/>
              <a:pathLst>
                <a:path w="1746250" h="646429">
                  <a:moveTo>
                    <a:pt x="1637949" y="0"/>
                  </a:moveTo>
                  <a:lnTo>
                    <a:pt x="107723" y="0"/>
                  </a:lnTo>
                  <a:lnTo>
                    <a:pt x="65792" y="8465"/>
                  </a:lnTo>
                  <a:lnTo>
                    <a:pt x="31551" y="31551"/>
                  </a:lnTo>
                  <a:lnTo>
                    <a:pt x="8465" y="65793"/>
                  </a:lnTo>
                  <a:lnTo>
                    <a:pt x="0" y="107725"/>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5"/>
                  </a:lnTo>
                  <a:lnTo>
                    <a:pt x="1737207" y="65793"/>
                  </a:lnTo>
                  <a:lnTo>
                    <a:pt x="1714121" y="31551"/>
                  </a:lnTo>
                  <a:lnTo>
                    <a:pt x="1679880" y="8465"/>
                  </a:lnTo>
                  <a:lnTo>
                    <a:pt x="1637949" y="0"/>
                  </a:lnTo>
                  <a:close/>
                </a:path>
              </a:pathLst>
            </a:custGeom>
            <a:solidFill>
              <a:srgbClr val="C55A11"/>
            </a:solidFill>
          </p:spPr>
          <p:txBody>
            <a:bodyPr wrap="square" lIns="0" tIns="0" rIns="0" bIns="0" rtlCol="0"/>
            <a:lstStyle/>
            <a:p>
              <a:endParaRPr/>
            </a:p>
          </p:txBody>
        </p:sp>
        <p:sp>
          <p:nvSpPr>
            <p:cNvPr id="51" name="object 25">
              <a:extLst>
                <a:ext uri="{FF2B5EF4-FFF2-40B4-BE49-F238E27FC236}">
                  <a16:creationId xmlns:a16="http://schemas.microsoft.com/office/drawing/2014/main" id="{4A5B03C6-30ED-444A-BA1F-0ECCFA88EEB1}"/>
                </a:ext>
              </a:extLst>
            </p:cNvPr>
            <p:cNvSpPr/>
            <p:nvPr/>
          </p:nvSpPr>
          <p:spPr>
            <a:xfrm>
              <a:off x="5283197" y="4613418"/>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52" name="object 26">
            <a:extLst>
              <a:ext uri="{FF2B5EF4-FFF2-40B4-BE49-F238E27FC236}">
                <a16:creationId xmlns:a16="http://schemas.microsoft.com/office/drawing/2014/main" id="{4D2BF155-7A16-434F-9AB5-62F1267482A2}"/>
              </a:ext>
            </a:extLst>
          </p:cNvPr>
          <p:cNvSpPr txBox="1"/>
          <p:nvPr/>
        </p:nvSpPr>
        <p:spPr>
          <a:xfrm>
            <a:off x="5533734" y="4726940"/>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个</a:t>
            </a:r>
            <a:r>
              <a:rPr sz="2400" spc="-15" dirty="0">
                <a:solidFill>
                  <a:srgbClr val="FFFFFF"/>
                </a:solidFill>
                <a:latin typeface="Microsoft JhengHei"/>
                <a:cs typeface="Microsoft JhengHei"/>
              </a:rPr>
              <a:t>人</a:t>
            </a:r>
            <a:r>
              <a:rPr lang="zh-CN" altLang="en-US" sz="2400" spc="-15" dirty="0">
                <a:solidFill>
                  <a:srgbClr val="FFFFFF"/>
                </a:solidFill>
                <a:latin typeface="Microsoft JhengHei"/>
                <a:cs typeface="Microsoft JhengHei"/>
              </a:rPr>
              <a:t>电脑</a:t>
            </a:r>
            <a:endParaRPr sz="2400" dirty="0">
              <a:latin typeface="Microsoft JhengHei"/>
              <a:cs typeface="Microsoft JhengHei"/>
            </a:endParaRPr>
          </a:p>
        </p:txBody>
      </p:sp>
      <p:grpSp>
        <p:nvGrpSpPr>
          <p:cNvPr id="53" name="object 27">
            <a:extLst>
              <a:ext uri="{FF2B5EF4-FFF2-40B4-BE49-F238E27FC236}">
                <a16:creationId xmlns:a16="http://schemas.microsoft.com/office/drawing/2014/main" id="{14A83FD4-F403-42D9-A742-9DE428EDA89D}"/>
              </a:ext>
            </a:extLst>
          </p:cNvPr>
          <p:cNvGrpSpPr/>
          <p:nvPr/>
        </p:nvGrpSpPr>
        <p:grpSpPr>
          <a:xfrm>
            <a:off x="8371032" y="1840922"/>
            <a:ext cx="3060700" cy="4132579"/>
            <a:chOff x="8371032" y="1840922"/>
            <a:chExt cx="3060700" cy="4132579"/>
          </a:xfrm>
        </p:grpSpPr>
        <p:sp>
          <p:nvSpPr>
            <p:cNvPr id="54" name="object 28">
              <a:extLst>
                <a:ext uri="{FF2B5EF4-FFF2-40B4-BE49-F238E27FC236}">
                  <a16:creationId xmlns:a16="http://schemas.microsoft.com/office/drawing/2014/main" id="{2C93DEA8-2393-4320-B519-0EA9F3435E68}"/>
                </a:ext>
              </a:extLst>
            </p:cNvPr>
            <p:cNvSpPr/>
            <p:nvPr/>
          </p:nvSpPr>
          <p:spPr>
            <a:xfrm>
              <a:off x="8377382" y="1847272"/>
              <a:ext cx="3048000" cy="4119879"/>
            </a:xfrm>
            <a:custGeom>
              <a:avLst/>
              <a:gdLst/>
              <a:ahLst/>
              <a:cxnLst/>
              <a:rect l="l" t="t" r="r" b="b"/>
              <a:pathLst>
                <a:path w="3048000" h="4119879">
                  <a:moveTo>
                    <a:pt x="2807848" y="0"/>
                  </a:moveTo>
                  <a:lnTo>
                    <a:pt x="240150" y="0"/>
                  </a:lnTo>
                  <a:lnTo>
                    <a:pt x="191751" y="4879"/>
                  </a:lnTo>
                  <a:lnTo>
                    <a:pt x="146672" y="18872"/>
                  </a:lnTo>
                  <a:lnTo>
                    <a:pt x="105879" y="41014"/>
                  </a:lnTo>
                  <a:lnTo>
                    <a:pt x="70338" y="70338"/>
                  </a:lnTo>
                  <a:lnTo>
                    <a:pt x="41013" y="105880"/>
                  </a:lnTo>
                  <a:lnTo>
                    <a:pt x="18872" y="146673"/>
                  </a:lnTo>
                  <a:lnTo>
                    <a:pt x="4878" y="191752"/>
                  </a:lnTo>
                  <a:lnTo>
                    <a:pt x="0" y="240150"/>
                  </a:lnTo>
                  <a:lnTo>
                    <a:pt x="0" y="3879268"/>
                  </a:lnTo>
                  <a:lnTo>
                    <a:pt x="4878" y="3927666"/>
                  </a:lnTo>
                  <a:lnTo>
                    <a:pt x="18872" y="3972745"/>
                  </a:lnTo>
                  <a:lnTo>
                    <a:pt x="41013" y="4013538"/>
                  </a:lnTo>
                  <a:lnTo>
                    <a:pt x="70338" y="4049080"/>
                  </a:lnTo>
                  <a:lnTo>
                    <a:pt x="105879" y="4078404"/>
                  </a:lnTo>
                  <a:lnTo>
                    <a:pt x="146672" y="4100546"/>
                  </a:lnTo>
                  <a:lnTo>
                    <a:pt x="191751" y="4114539"/>
                  </a:lnTo>
                  <a:lnTo>
                    <a:pt x="240150" y="4119418"/>
                  </a:lnTo>
                  <a:lnTo>
                    <a:pt x="2807848" y="4119418"/>
                  </a:lnTo>
                  <a:lnTo>
                    <a:pt x="2856247" y="4114539"/>
                  </a:lnTo>
                  <a:lnTo>
                    <a:pt x="2901326" y="4100546"/>
                  </a:lnTo>
                  <a:lnTo>
                    <a:pt x="2942119" y="4078404"/>
                  </a:lnTo>
                  <a:lnTo>
                    <a:pt x="2977661" y="4049080"/>
                  </a:lnTo>
                  <a:lnTo>
                    <a:pt x="3006985" y="4013538"/>
                  </a:lnTo>
                  <a:lnTo>
                    <a:pt x="3029127" y="3972745"/>
                  </a:lnTo>
                  <a:lnTo>
                    <a:pt x="3043120" y="3927666"/>
                  </a:lnTo>
                  <a:lnTo>
                    <a:pt x="3048000" y="3879268"/>
                  </a:lnTo>
                  <a:lnTo>
                    <a:pt x="3048000" y="240150"/>
                  </a:lnTo>
                  <a:lnTo>
                    <a:pt x="3043120" y="191752"/>
                  </a:lnTo>
                  <a:lnTo>
                    <a:pt x="3029127" y="146673"/>
                  </a:lnTo>
                  <a:lnTo>
                    <a:pt x="3006985" y="105880"/>
                  </a:lnTo>
                  <a:lnTo>
                    <a:pt x="2977661" y="70338"/>
                  </a:lnTo>
                  <a:lnTo>
                    <a:pt x="2942119" y="41014"/>
                  </a:lnTo>
                  <a:lnTo>
                    <a:pt x="2901326" y="18872"/>
                  </a:lnTo>
                  <a:lnTo>
                    <a:pt x="2856247" y="4879"/>
                  </a:lnTo>
                  <a:lnTo>
                    <a:pt x="2807848" y="0"/>
                  </a:lnTo>
                  <a:close/>
                </a:path>
              </a:pathLst>
            </a:custGeom>
            <a:solidFill>
              <a:srgbClr val="70AD47"/>
            </a:solidFill>
          </p:spPr>
          <p:txBody>
            <a:bodyPr wrap="square" lIns="0" tIns="0" rIns="0" bIns="0" rtlCol="0"/>
            <a:lstStyle/>
            <a:p>
              <a:endParaRPr/>
            </a:p>
          </p:txBody>
        </p:sp>
        <p:sp>
          <p:nvSpPr>
            <p:cNvPr id="55" name="object 29">
              <a:extLst>
                <a:ext uri="{FF2B5EF4-FFF2-40B4-BE49-F238E27FC236}">
                  <a16:creationId xmlns:a16="http://schemas.microsoft.com/office/drawing/2014/main" id="{CEADE096-0A2A-4381-8B04-19BA3E9F8F7B}"/>
                </a:ext>
              </a:extLst>
            </p:cNvPr>
            <p:cNvSpPr/>
            <p:nvPr/>
          </p:nvSpPr>
          <p:spPr>
            <a:xfrm>
              <a:off x="8377382"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507E32"/>
              </a:solidFill>
            </a:ln>
          </p:spPr>
          <p:txBody>
            <a:bodyPr wrap="square" lIns="0" tIns="0" rIns="0" bIns="0" rtlCol="0"/>
            <a:lstStyle/>
            <a:p>
              <a:endParaRPr/>
            </a:p>
          </p:txBody>
        </p:sp>
        <p:sp>
          <p:nvSpPr>
            <p:cNvPr id="56" name="object 30">
              <a:extLst>
                <a:ext uri="{FF2B5EF4-FFF2-40B4-BE49-F238E27FC236}">
                  <a16:creationId xmlns:a16="http://schemas.microsoft.com/office/drawing/2014/main" id="{FAD5DDB4-C949-4457-B8A7-67AF641F944C}"/>
                </a:ext>
              </a:extLst>
            </p:cNvPr>
            <p:cNvSpPr/>
            <p:nvPr/>
          </p:nvSpPr>
          <p:spPr>
            <a:xfrm>
              <a:off x="9028544" y="2410904"/>
              <a:ext cx="1746250" cy="646430"/>
            </a:xfrm>
            <a:custGeom>
              <a:avLst/>
              <a:gdLst/>
              <a:ahLst/>
              <a:cxnLst/>
              <a:rect l="l" t="t" r="r" b="b"/>
              <a:pathLst>
                <a:path w="1746250" h="646430">
                  <a:moveTo>
                    <a:pt x="1637949" y="0"/>
                  </a:moveTo>
                  <a:lnTo>
                    <a:pt x="107725" y="0"/>
                  </a:lnTo>
                  <a:lnTo>
                    <a:pt x="65793" y="8465"/>
                  </a:lnTo>
                  <a:lnTo>
                    <a:pt x="31552" y="31552"/>
                  </a:lnTo>
                  <a:lnTo>
                    <a:pt x="8465" y="65793"/>
                  </a:lnTo>
                  <a:lnTo>
                    <a:pt x="0" y="107725"/>
                  </a:lnTo>
                  <a:lnTo>
                    <a:pt x="0" y="538607"/>
                  </a:lnTo>
                  <a:lnTo>
                    <a:pt x="8465" y="580538"/>
                  </a:lnTo>
                  <a:lnTo>
                    <a:pt x="31552"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548235"/>
            </a:solidFill>
          </p:spPr>
          <p:txBody>
            <a:bodyPr wrap="square" lIns="0" tIns="0" rIns="0" bIns="0" rtlCol="0"/>
            <a:lstStyle/>
            <a:p>
              <a:endParaRPr/>
            </a:p>
          </p:txBody>
        </p:sp>
        <p:sp>
          <p:nvSpPr>
            <p:cNvPr id="57" name="object 31">
              <a:extLst>
                <a:ext uri="{FF2B5EF4-FFF2-40B4-BE49-F238E27FC236}">
                  <a16:creationId xmlns:a16="http://schemas.microsoft.com/office/drawing/2014/main" id="{8FA2DF7D-80D9-4E9C-A0CE-89FF5A87EF9A}"/>
                </a:ext>
              </a:extLst>
            </p:cNvPr>
            <p:cNvSpPr/>
            <p:nvPr/>
          </p:nvSpPr>
          <p:spPr>
            <a:xfrm>
              <a:off x="9028544" y="2410904"/>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58" name="object 32">
            <a:extLst>
              <a:ext uri="{FF2B5EF4-FFF2-40B4-BE49-F238E27FC236}">
                <a16:creationId xmlns:a16="http://schemas.microsoft.com/office/drawing/2014/main" id="{D26F65E4-8BC0-46E5-9713-C68F778F4D31}"/>
              </a:ext>
            </a:extLst>
          </p:cNvPr>
          <p:cNvSpPr txBox="1"/>
          <p:nvPr/>
        </p:nvSpPr>
        <p:spPr>
          <a:xfrm>
            <a:off x="9279082" y="2526284"/>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游戏类型</a:t>
            </a:r>
            <a:endParaRPr sz="2400" dirty="0">
              <a:latin typeface="Microsoft JhengHei"/>
              <a:cs typeface="Microsoft JhengHei"/>
            </a:endParaRPr>
          </a:p>
        </p:txBody>
      </p:sp>
      <p:grpSp>
        <p:nvGrpSpPr>
          <p:cNvPr id="59" name="object 33">
            <a:extLst>
              <a:ext uri="{FF2B5EF4-FFF2-40B4-BE49-F238E27FC236}">
                <a16:creationId xmlns:a16="http://schemas.microsoft.com/office/drawing/2014/main" id="{B5C89E92-03E4-427A-9C0E-8ABE544798F5}"/>
              </a:ext>
            </a:extLst>
          </p:cNvPr>
          <p:cNvGrpSpPr/>
          <p:nvPr/>
        </p:nvGrpSpPr>
        <p:grpSpPr>
          <a:xfrm>
            <a:off x="9022194" y="3505811"/>
            <a:ext cx="1758950" cy="659130"/>
            <a:chOff x="9022194" y="3505811"/>
            <a:chExt cx="1758950" cy="659130"/>
          </a:xfrm>
        </p:grpSpPr>
        <p:sp>
          <p:nvSpPr>
            <p:cNvPr id="60" name="object 34">
              <a:extLst>
                <a:ext uri="{FF2B5EF4-FFF2-40B4-BE49-F238E27FC236}">
                  <a16:creationId xmlns:a16="http://schemas.microsoft.com/office/drawing/2014/main" id="{32A671DB-F07E-4536-8C0C-B60A23CD0FD1}"/>
                </a:ext>
              </a:extLst>
            </p:cNvPr>
            <p:cNvSpPr/>
            <p:nvPr/>
          </p:nvSpPr>
          <p:spPr>
            <a:xfrm>
              <a:off x="9028544" y="3512161"/>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548235"/>
            </a:solidFill>
          </p:spPr>
          <p:txBody>
            <a:bodyPr wrap="square" lIns="0" tIns="0" rIns="0" bIns="0" rtlCol="0"/>
            <a:lstStyle/>
            <a:p>
              <a:endParaRPr/>
            </a:p>
          </p:txBody>
        </p:sp>
        <p:sp>
          <p:nvSpPr>
            <p:cNvPr id="61" name="object 35">
              <a:extLst>
                <a:ext uri="{FF2B5EF4-FFF2-40B4-BE49-F238E27FC236}">
                  <a16:creationId xmlns:a16="http://schemas.microsoft.com/office/drawing/2014/main" id="{5CC1A811-ABBA-4501-9681-02C60998B00E}"/>
                </a:ext>
              </a:extLst>
            </p:cNvPr>
            <p:cNvSpPr/>
            <p:nvPr/>
          </p:nvSpPr>
          <p:spPr>
            <a:xfrm>
              <a:off x="9028544" y="3512161"/>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62" name="object 36">
            <a:extLst>
              <a:ext uri="{FF2B5EF4-FFF2-40B4-BE49-F238E27FC236}">
                <a16:creationId xmlns:a16="http://schemas.microsoft.com/office/drawing/2014/main" id="{7A68B8DC-BFBB-4B1C-8994-28BE1A4BA64D}"/>
              </a:ext>
            </a:extLst>
          </p:cNvPr>
          <p:cNvSpPr txBox="1"/>
          <p:nvPr/>
        </p:nvSpPr>
        <p:spPr>
          <a:xfrm>
            <a:off x="9279080" y="3626611"/>
            <a:ext cx="1244600"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FFFF"/>
                </a:solidFill>
                <a:latin typeface="Microsoft JhengHei"/>
                <a:cs typeface="Microsoft JhengHei"/>
              </a:rPr>
              <a:t>玩家族群</a:t>
            </a:r>
            <a:endParaRPr sz="2400">
              <a:latin typeface="Microsoft JhengHei"/>
              <a:cs typeface="Microsoft JhengHei"/>
            </a:endParaRPr>
          </a:p>
        </p:txBody>
      </p:sp>
      <p:grpSp>
        <p:nvGrpSpPr>
          <p:cNvPr id="63" name="object 37">
            <a:extLst>
              <a:ext uri="{FF2B5EF4-FFF2-40B4-BE49-F238E27FC236}">
                <a16:creationId xmlns:a16="http://schemas.microsoft.com/office/drawing/2014/main" id="{7EB2CB1B-3574-4BAD-B7BB-416829BF0F85}"/>
              </a:ext>
            </a:extLst>
          </p:cNvPr>
          <p:cNvGrpSpPr/>
          <p:nvPr/>
        </p:nvGrpSpPr>
        <p:grpSpPr>
          <a:xfrm>
            <a:off x="8835156" y="4607068"/>
            <a:ext cx="2132965" cy="659130"/>
            <a:chOff x="8835156" y="4607068"/>
            <a:chExt cx="2132965" cy="659130"/>
          </a:xfrm>
        </p:grpSpPr>
        <p:sp>
          <p:nvSpPr>
            <p:cNvPr id="64" name="object 38">
              <a:extLst>
                <a:ext uri="{FF2B5EF4-FFF2-40B4-BE49-F238E27FC236}">
                  <a16:creationId xmlns:a16="http://schemas.microsoft.com/office/drawing/2014/main" id="{87DCB441-5DE9-48A5-ADE9-78868CE2C70E}"/>
                </a:ext>
              </a:extLst>
            </p:cNvPr>
            <p:cNvSpPr/>
            <p:nvPr/>
          </p:nvSpPr>
          <p:spPr>
            <a:xfrm>
              <a:off x="8841506" y="4613418"/>
              <a:ext cx="2120265" cy="646430"/>
            </a:xfrm>
            <a:custGeom>
              <a:avLst/>
              <a:gdLst/>
              <a:ahLst/>
              <a:cxnLst/>
              <a:rect l="l" t="t" r="r" b="b"/>
              <a:pathLst>
                <a:path w="2120265" h="646429">
                  <a:moveTo>
                    <a:pt x="2012022"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2012022" y="646330"/>
                  </a:lnTo>
                  <a:lnTo>
                    <a:pt x="2053953" y="637865"/>
                  </a:lnTo>
                  <a:lnTo>
                    <a:pt x="2088195" y="614779"/>
                  </a:lnTo>
                  <a:lnTo>
                    <a:pt x="2111281" y="580538"/>
                  </a:lnTo>
                  <a:lnTo>
                    <a:pt x="2119746" y="538607"/>
                  </a:lnTo>
                  <a:lnTo>
                    <a:pt x="2119746" y="107723"/>
                  </a:lnTo>
                  <a:lnTo>
                    <a:pt x="2111281" y="65792"/>
                  </a:lnTo>
                  <a:lnTo>
                    <a:pt x="2088195" y="31551"/>
                  </a:lnTo>
                  <a:lnTo>
                    <a:pt x="2053953" y="8465"/>
                  </a:lnTo>
                  <a:lnTo>
                    <a:pt x="2012022" y="0"/>
                  </a:lnTo>
                  <a:close/>
                </a:path>
              </a:pathLst>
            </a:custGeom>
            <a:solidFill>
              <a:srgbClr val="548235"/>
            </a:solidFill>
          </p:spPr>
          <p:txBody>
            <a:bodyPr wrap="square" lIns="0" tIns="0" rIns="0" bIns="0" rtlCol="0"/>
            <a:lstStyle/>
            <a:p>
              <a:endParaRPr/>
            </a:p>
          </p:txBody>
        </p:sp>
        <p:sp>
          <p:nvSpPr>
            <p:cNvPr id="65" name="object 39">
              <a:extLst>
                <a:ext uri="{FF2B5EF4-FFF2-40B4-BE49-F238E27FC236}">
                  <a16:creationId xmlns:a16="http://schemas.microsoft.com/office/drawing/2014/main" id="{D5521414-FBD8-4557-9D88-CC3E2F49A13D}"/>
                </a:ext>
              </a:extLst>
            </p:cNvPr>
            <p:cNvSpPr/>
            <p:nvPr/>
          </p:nvSpPr>
          <p:spPr>
            <a:xfrm>
              <a:off x="8841506" y="4613418"/>
              <a:ext cx="2120265" cy="646430"/>
            </a:xfrm>
            <a:custGeom>
              <a:avLst/>
              <a:gdLst/>
              <a:ahLst/>
              <a:cxnLst/>
              <a:rect l="l" t="t" r="r" b="b"/>
              <a:pathLst>
                <a:path w="2120265" h="646429">
                  <a:moveTo>
                    <a:pt x="0" y="107723"/>
                  </a:moveTo>
                  <a:lnTo>
                    <a:pt x="8465" y="65792"/>
                  </a:lnTo>
                  <a:lnTo>
                    <a:pt x="31551" y="31551"/>
                  </a:lnTo>
                  <a:lnTo>
                    <a:pt x="65792" y="8465"/>
                  </a:lnTo>
                  <a:lnTo>
                    <a:pt x="107723" y="0"/>
                  </a:lnTo>
                  <a:lnTo>
                    <a:pt x="2012023" y="0"/>
                  </a:lnTo>
                  <a:lnTo>
                    <a:pt x="2053953" y="8465"/>
                  </a:lnTo>
                  <a:lnTo>
                    <a:pt x="2088195" y="31551"/>
                  </a:lnTo>
                  <a:lnTo>
                    <a:pt x="2111281" y="65792"/>
                  </a:lnTo>
                  <a:lnTo>
                    <a:pt x="2119747" y="107723"/>
                  </a:lnTo>
                  <a:lnTo>
                    <a:pt x="2119747" y="538607"/>
                  </a:lnTo>
                  <a:lnTo>
                    <a:pt x="2111281" y="580538"/>
                  </a:lnTo>
                  <a:lnTo>
                    <a:pt x="2088195" y="614779"/>
                  </a:lnTo>
                  <a:lnTo>
                    <a:pt x="2053953" y="637865"/>
                  </a:lnTo>
                  <a:lnTo>
                    <a:pt x="2012023" y="646331"/>
                  </a:lnTo>
                  <a:lnTo>
                    <a:pt x="107723" y="646331"/>
                  </a:lnTo>
                  <a:lnTo>
                    <a:pt x="65792" y="637865"/>
                  </a:lnTo>
                  <a:lnTo>
                    <a:pt x="31551" y="614779"/>
                  </a:lnTo>
                  <a:lnTo>
                    <a:pt x="8465" y="580538"/>
                  </a:lnTo>
                  <a:lnTo>
                    <a:pt x="0" y="538607"/>
                  </a:lnTo>
                  <a:lnTo>
                    <a:pt x="0" y="107723"/>
                  </a:lnTo>
                  <a:close/>
                </a:path>
              </a:pathLst>
            </a:custGeom>
            <a:ln w="12700">
              <a:solidFill>
                <a:srgbClr val="000000"/>
              </a:solidFill>
            </a:ln>
          </p:spPr>
          <p:txBody>
            <a:bodyPr wrap="square" lIns="0" tIns="0" rIns="0" bIns="0" rtlCol="0"/>
            <a:lstStyle/>
            <a:p>
              <a:endParaRPr/>
            </a:p>
          </p:txBody>
        </p:sp>
      </p:grpSp>
      <p:sp>
        <p:nvSpPr>
          <p:cNvPr id="66" name="object 40">
            <a:extLst>
              <a:ext uri="{FF2B5EF4-FFF2-40B4-BE49-F238E27FC236}">
                <a16:creationId xmlns:a16="http://schemas.microsoft.com/office/drawing/2014/main" id="{CB436F02-24C2-4D27-AEEF-70DC6CE762AD}"/>
              </a:ext>
            </a:extLst>
          </p:cNvPr>
          <p:cNvSpPr txBox="1"/>
          <p:nvPr/>
        </p:nvSpPr>
        <p:spPr>
          <a:xfrm>
            <a:off x="9126680" y="4726940"/>
            <a:ext cx="15494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0" dirty="0">
                <a:solidFill>
                  <a:srgbClr val="FFFFFF"/>
                </a:solidFill>
                <a:latin typeface="Microsoft JhengHei"/>
                <a:cs typeface="Microsoft JhengHei"/>
              </a:rPr>
              <a:t>行销与宣传</a:t>
            </a:r>
            <a:endParaRPr sz="2400" dirty="0">
              <a:latin typeface="Microsoft JhengHei"/>
              <a:cs typeface="Microsoft JhengHei"/>
            </a:endParaRPr>
          </a:p>
        </p:txBody>
      </p:sp>
      <p:sp>
        <p:nvSpPr>
          <p:cNvPr id="67" name="object 41">
            <a:extLst>
              <a:ext uri="{FF2B5EF4-FFF2-40B4-BE49-F238E27FC236}">
                <a16:creationId xmlns:a16="http://schemas.microsoft.com/office/drawing/2014/main" id="{9BD2E736-0E0F-4DBA-AFB3-A193BE16195B}"/>
              </a:ext>
            </a:extLst>
          </p:cNvPr>
          <p:cNvSpPr txBox="1"/>
          <p:nvPr/>
        </p:nvSpPr>
        <p:spPr>
          <a:xfrm>
            <a:off x="4087322" y="3447795"/>
            <a:ext cx="405765" cy="635000"/>
          </a:xfrm>
          <a:prstGeom prst="rect">
            <a:avLst/>
          </a:prstGeom>
        </p:spPr>
        <p:txBody>
          <a:bodyPr vert="horz" wrap="square" lIns="0" tIns="12700" rIns="0" bIns="0" rtlCol="0">
            <a:spAutoFit/>
          </a:bodyPr>
          <a:lstStyle/>
          <a:p>
            <a:pPr marL="12700">
              <a:lnSpc>
                <a:spcPct val="100000"/>
              </a:lnSpc>
              <a:spcBef>
                <a:spcPts val="100"/>
              </a:spcBef>
            </a:pPr>
            <a:r>
              <a:rPr sz="4000" b="1" spc="-50" dirty="0">
                <a:latin typeface="Microsoft JhengHei"/>
                <a:cs typeface="Microsoft JhengHei"/>
              </a:rPr>
              <a:t>+</a:t>
            </a:r>
            <a:endParaRPr sz="4000">
              <a:latin typeface="Microsoft JhengHei"/>
              <a:cs typeface="Microsoft JhengHei"/>
            </a:endParaRPr>
          </a:p>
        </p:txBody>
      </p:sp>
      <p:sp>
        <p:nvSpPr>
          <p:cNvPr id="68" name="object 42">
            <a:extLst>
              <a:ext uri="{FF2B5EF4-FFF2-40B4-BE49-F238E27FC236}">
                <a16:creationId xmlns:a16="http://schemas.microsoft.com/office/drawing/2014/main" id="{7589AAF3-050F-4864-8010-ADDDDC626C12}"/>
              </a:ext>
            </a:extLst>
          </p:cNvPr>
          <p:cNvSpPr txBox="1"/>
          <p:nvPr/>
        </p:nvSpPr>
        <p:spPr>
          <a:xfrm>
            <a:off x="7804957" y="3447795"/>
            <a:ext cx="405765" cy="635000"/>
          </a:xfrm>
          <a:prstGeom prst="rect">
            <a:avLst/>
          </a:prstGeom>
        </p:spPr>
        <p:txBody>
          <a:bodyPr vert="horz" wrap="square" lIns="0" tIns="12700" rIns="0" bIns="0" rtlCol="0">
            <a:spAutoFit/>
          </a:bodyPr>
          <a:lstStyle/>
          <a:p>
            <a:pPr marL="12700">
              <a:lnSpc>
                <a:spcPct val="100000"/>
              </a:lnSpc>
              <a:spcBef>
                <a:spcPts val="100"/>
              </a:spcBef>
            </a:pPr>
            <a:r>
              <a:rPr sz="4000" b="1" spc="-50" dirty="0">
                <a:latin typeface="Microsoft JhengHei"/>
                <a:cs typeface="Microsoft JhengHei"/>
              </a:rPr>
              <a:t>+</a:t>
            </a:r>
            <a:endParaRPr sz="4000">
              <a:latin typeface="Microsoft JhengHei"/>
              <a:cs typeface="Microsoft JhengHei"/>
            </a:endParaRPr>
          </a:p>
        </p:txBody>
      </p:sp>
    </p:spTree>
    <p:extLst>
      <p:ext uri="{BB962C8B-B14F-4D97-AF65-F5344CB8AC3E}">
        <p14:creationId xmlns:p14="http://schemas.microsoft.com/office/powerpoint/2010/main" val="406814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游戏业的出路</a:t>
            </a:r>
          </a:p>
        </p:txBody>
      </p:sp>
    </p:spTree>
    <p:extLst>
      <p:ext uri="{BB962C8B-B14F-4D97-AF65-F5344CB8AC3E}">
        <p14:creationId xmlns:p14="http://schemas.microsoft.com/office/powerpoint/2010/main" val="91682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64E7DD81-FADC-421F-AA13-9C75ECC9B8AC}"/>
              </a:ext>
            </a:extLst>
          </p:cNvPr>
          <p:cNvGrpSpPr/>
          <p:nvPr/>
        </p:nvGrpSpPr>
        <p:grpSpPr>
          <a:xfrm>
            <a:off x="1175903" y="1388341"/>
            <a:ext cx="4447540" cy="4418965"/>
            <a:chOff x="1175903" y="1388341"/>
            <a:chExt cx="4447540" cy="4418965"/>
          </a:xfrm>
        </p:grpSpPr>
        <p:sp>
          <p:nvSpPr>
            <p:cNvPr id="7" name="object 3">
              <a:extLst>
                <a:ext uri="{FF2B5EF4-FFF2-40B4-BE49-F238E27FC236}">
                  <a16:creationId xmlns:a16="http://schemas.microsoft.com/office/drawing/2014/main" id="{E6BFF022-E4FF-4A00-94A8-D14AAE315ED5}"/>
                </a:ext>
              </a:extLst>
            </p:cNvPr>
            <p:cNvSpPr/>
            <p:nvPr/>
          </p:nvSpPr>
          <p:spPr>
            <a:xfrm>
              <a:off x="1182253" y="1394691"/>
              <a:ext cx="4434840" cy="4406265"/>
            </a:xfrm>
            <a:custGeom>
              <a:avLst/>
              <a:gdLst/>
              <a:ahLst/>
              <a:cxnLst/>
              <a:rect l="l" t="t" r="r" b="b"/>
              <a:pathLst>
                <a:path w="4434840" h="4406265">
                  <a:moveTo>
                    <a:pt x="4071799" y="0"/>
                  </a:moveTo>
                  <a:lnTo>
                    <a:pt x="362725" y="0"/>
                  </a:lnTo>
                  <a:lnTo>
                    <a:pt x="313505" y="3311"/>
                  </a:lnTo>
                  <a:lnTo>
                    <a:pt x="266298" y="12956"/>
                  </a:lnTo>
                  <a:lnTo>
                    <a:pt x="221536" y="28504"/>
                  </a:lnTo>
                  <a:lnTo>
                    <a:pt x="179651" y="49522"/>
                  </a:lnTo>
                  <a:lnTo>
                    <a:pt x="141074" y="75578"/>
                  </a:lnTo>
                  <a:lnTo>
                    <a:pt x="106239" y="106239"/>
                  </a:lnTo>
                  <a:lnTo>
                    <a:pt x="75578" y="141074"/>
                  </a:lnTo>
                  <a:lnTo>
                    <a:pt x="49522" y="179650"/>
                  </a:lnTo>
                  <a:lnTo>
                    <a:pt x="28504" y="221535"/>
                  </a:lnTo>
                  <a:lnTo>
                    <a:pt x="12956" y="266298"/>
                  </a:lnTo>
                  <a:lnTo>
                    <a:pt x="3311" y="313505"/>
                  </a:lnTo>
                  <a:lnTo>
                    <a:pt x="0" y="362724"/>
                  </a:lnTo>
                  <a:lnTo>
                    <a:pt x="0" y="4043019"/>
                  </a:lnTo>
                  <a:lnTo>
                    <a:pt x="3311" y="4092239"/>
                  </a:lnTo>
                  <a:lnTo>
                    <a:pt x="12956" y="4139446"/>
                  </a:lnTo>
                  <a:lnTo>
                    <a:pt x="28504" y="4184209"/>
                  </a:lnTo>
                  <a:lnTo>
                    <a:pt x="49522" y="4226094"/>
                  </a:lnTo>
                  <a:lnTo>
                    <a:pt x="75578" y="4264670"/>
                  </a:lnTo>
                  <a:lnTo>
                    <a:pt x="106239" y="4299505"/>
                  </a:lnTo>
                  <a:lnTo>
                    <a:pt x="141074" y="4330167"/>
                  </a:lnTo>
                  <a:lnTo>
                    <a:pt x="179651" y="4356222"/>
                  </a:lnTo>
                  <a:lnTo>
                    <a:pt x="221536" y="4377240"/>
                  </a:lnTo>
                  <a:lnTo>
                    <a:pt x="266298" y="4392788"/>
                  </a:lnTo>
                  <a:lnTo>
                    <a:pt x="313505" y="4402434"/>
                  </a:lnTo>
                  <a:lnTo>
                    <a:pt x="362725" y="4405745"/>
                  </a:lnTo>
                  <a:lnTo>
                    <a:pt x="4071799" y="4405745"/>
                  </a:lnTo>
                  <a:lnTo>
                    <a:pt x="4121019" y="4402434"/>
                  </a:lnTo>
                  <a:lnTo>
                    <a:pt x="4168226" y="4392788"/>
                  </a:lnTo>
                  <a:lnTo>
                    <a:pt x="4212988" y="4377240"/>
                  </a:lnTo>
                  <a:lnTo>
                    <a:pt x="4254873" y="4356222"/>
                  </a:lnTo>
                  <a:lnTo>
                    <a:pt x="4293450" y="4330167"/>
                  </a:lnTo>
                  <a:lnTo>
                    <a:pt x="4328285" y="4299505"/>
                  </a:lnTo>
                  <a:lnTo>
                    <a:pt x="4358946" y="4264670"/>
                  </a:lnTo>
                  <a:lnTo>
                    <a:pt x="4385002" y="4226094"/>
                  </a:lnTo>
                  <a:lnTo>
                    <a:pt x="4406020" y="4184209"/>
                  </a:lnTo>
                  <a:lnTo>
                    <a:pt x="4421568" y="4139446"/>
                  </a:lnTo>
                  <a:lnTo>
                    <a:pt x="4431214" y="4092239"/>
                  </a:lnTo>
                  <a:lnTo>
                    <a:pt x="4434525" y="4043019"/>
                  </a:lnTo>
                  <a:lnTo>
                    <a:pt x="4434525" y="362724"/>
                  </a:lnTo>
                  <a:lnTo>
                    <a:pt x="4431214" y="313505"/>
                  </a:lnTo>
                  <a:lnTo>
                    <a:pt x="4421568" y="266298"/>
                  </a:lnTo>
                  <a:lnTo>
                    <a:pt x="4406020" y="221535"/>
                  </a:lnTo>
                  <a:lnTo>
                    <a:pt x="4385002" y="179650"/>
                  </a:lnTo>
                  <a:lnTo>
                    <a:pt x="4358946" y="141074"/>
                  </a:lnTo>
                  <a:lnTo>
                    <a:pt x="4328285" y="106239"/>
                  </a:lnTo>
                  <a:lnTo>
                    <a:pt x="4293450" y="75578"/>
                  </a:lnTo>
                  <a:lnTo>
                    <a:pt x="4254873" y="49522"/>
                  </a:lnTo>
                  <a:lnTo>
                    <a:pt x="4212988" y="28504"/>
                  </a:lnTo>
                  <a:lnTo>
                    <a:pt x="4168226" y="12956"/>
                  </a:lnTo>
                  <a:lnTo>
                    <a:pt x="4121019" y="3311"/>
                  </a:lnTo>
                  <a:lnTo>
                    <a:pt x="4071799" y="0"/>
                  </a:lnTo>
                  <a:close/>
                </a:path>
              </a:pathLst>
            </a:custGeom>
            <a:solidFill>
              <a:srgbClr val="ED7D31"/>
            </a:solidFill>
          </p:spPr>
          <p:txBody>
            <a:bodyPr wrap="square" lIns="0" tIns="0" rIns="0" bIns="0" rtlCol="0"/>
            <a:lstStyle/>
            <a:p>
              <a:endParaRPr/>
            </a:p>
          </p:txBody>
        </p:sp>
        <p:sp>
          <p:nvSpPr>
            <p:cNvPr id="8" name="object 4">
              <a:extLst>
                <a:ext uri="{FF2B5EF4-FFF2-40B4-BE49-F238E27FC236}">
                  <a16:creationId xmlns:a16="http://schemas.microsoft.com/office/drawing/2014/main" id="{E8157C95-31AC-4A3C-BFFA-018279088EA2}"/>
                </a:ext>
              </a:extLst>
            </p:cNvPr>
            <p:cNvSpPr/>
            <p:nvPr/>
          </p:nvSpPr>
          <p:spPr>
            <a:xfrm>
              <a:off x="1182253" y="1394691"/>
              <a:ext cx="4434840" cy="4406265"/>
            </a:xfrm>
            <a:custGeom>
              <a:avLst/>
              <a:gdLst/>
              <a:ahLst/>
              <a:cxnLst/>
              <a:rect l="l" t="t" r="r" b="b"/>
              <a:pathLst>
                <a:path w="4434840" h="4406265">
                  <a:moveTo>
                    <a:pt x="0" y="362725"/>
                  </a:moveTo>
                  <a:lnTo>
                    <a:pt x="3311" y="313505"/>
                  </a:lnTo>
                  <a:lnTo>
                    <a:pt x="12956" y="266298"/>
                  </a:lnTo>
                  <a:lnTo>
                    <a:pt x="28504" y="221536"/>
                  </a:lnTo>
                  <a:lnTo>
                    <a:pt x="49522" y="179650"/>
                  </a:lnTo>
                  <a:lnTo>
                    <a:pt x="75578" y="141074"/>
                  </a:lnTo>
                  <a:lnTo>
                    <a:pt x="106239" y="106239"/>
                  </a:lnTo>
                  <a:lnTo>
                    <a:pt x="141074" y="75578"/>
                  </a:lnTo>
                  <a:lnTo>
                    <a:pt x="179650" y="49522"/>
                  </a:lnTo>
                  <a:lnTo>
                    <a:pt x="221536" y="28504"/>
                  </a:lnTo>
                  <a:lnTo>
                    <a:pt x="266298" y="12956"/>
                  </a:lnTo>
                  <a:lnTo>
                    <a:pt x="313505" y="3311"/>
                  </a:lnTo>
                  <a:lnTo>
                    <a:pt x="362725" y="0"/>
                  </a:lnTo>
                  <a:lnTo>
                    <a:pt x="4071800" y="0"/>
                  </a:lnTo>
                  <a:lnTo>
                    <a:pt x="4121019" y="3311"/>
                  </a:lnTo>
                  <a:lnTo>
                    <a:pt x="4168226" y="12956"/>
                  </a:lnTo>
                  <a:lnTo>
                    <a:pt x="4212988" y="28504"/>
                  </a:lnTo>
                  <a:lnTo>
                    <a:pt x="4254874" y="49522"/>
                  </a:lnTo>
                  <a:lnTo>
                    <a:pt x="4293450" y="75578"/>
                  </a:lnTo>
                  <a:lnTo>
                    <a:pt x="4328285" y="106239"/>
                  </a:lnTo>
                  <a:lnTo>
                    <a:pt x="4358946" y="141074"/>
                  </a:lnTo>
                  <a:lnTo>
                    <a:pt x="4385002" y="179650"/>
                  </a:lnTo>
                  <a:lnTo>
                    <a:pt x="4406020" y="221536"/>
                  </a:lnTo>
                  <a:lnTo>
                    <a:pt x="4421568" y="266298"/>
                  </a:lnTo>
                  <a:lnTo>
                    <a:pt x="4431213" y="313505"/>
                  </a:lnTo>
                  <a:lnTo>
                    <a:pt x="4434525" y="362725"/>
                  </a:lnTo>
                  <a:lnTo>
                    <a:pt x="4434525" y="4043020"/>
                  </a:lnTo>
                  <a:lnTo>
                    <a:pt x="4431213" y="4092239"/>
                  </a:lnTo>
                  <a:lnTo>
                    <a:pt x="4421568" y="4139446"/>
                  </a:lnTo>
                  <a:lnTo>
                    <a:pt x="4406020" y="4184209"/>
                  </a:lnTo>
                  <a:lnTo>
                    <a:pt x="4385002" y="4226094"/>
                  </a:lnTo>
                  <a:lnTo>
                    <a:pt x="4358946" y="4264671"/>
                  </a:lnTo>
                  <a:lnTo>
                    <a:pt x="4328285" y="4299506"/>
                  </a:lnTo>
                  <a:lnTo>
                    <a:pt x="4293450" y="4330167"/>
                  </a:lnTo>
                  <a:lnTo>
                    <a:pt x="4254874" y="4356223"/>
                  </a:lnTo>
                  <a:lnTo>
                    <a:pt x="4212988" y="4377241"/>
                  </a:lnTo>
                  <a:lnTo>
                    <a:pt x="4168226" y="4392789"/>
                  </a:lnTo>
                  <a:lnTo>
                    <a:pt x="4121019" y="4402434"/>
                  </a:lnTo>
                  <a:lnTo>
                    <a:pt x="4071800" y="4405746"/>
                  </a:lnTo>
                  <a:lnTo>
                    <a:pt x="362725" y="4405746"/>
                  </a:lnTo>
                  <a:lnTo>
                    <a:pt x="313505" y="4402434"/>
                  </a:lnTo>
                  <a:lnTo>
                    <a:pt x="266298" y="4392789"/>
                  </a:lnTo>
                  <a:lnTo>
                    <a:pt x="221536" y="4377241"/>
                  </a:lnTo>
                  <a:lnTo>
                    <a:pt x="179650" y="4356223"/>
                  </a:lnTo>
                  <a:lnTo>
                    <a:pt x="141074" y="4330167"/>
                  </a:lnTo>
                  <a:lnTo>
                    <a:pt x="106239" y="4299506"/>
                  </a:lnTo>
                  <a:lnTo>
                    <a:pt x="75578" y="4264671"/>
                  </a:lnTo>
                  <a:lnTo>
                    <a:pt x="49522" y="4226094"/>
                  </a:lnTo>
                  <a:lnTo>
                    <a:pt x="28504" y="4184209"/>
                  </a:lnTo>
                  <a:lnTo>
                    <a:pt x="12956" y="4139446"/>
                  </a:lnTo>
                  <a:lnTo>
                    <a:pt x="3311" y="4092239"/>
                  </a:lnTo>
                  <a:lnTo>
                    <a:pt x="0" y="4043020"/>
                  </a:lnTo>
                  <a:lnTo>
                    <a:pt x="0" y="362725"/>
                  </a:lnTo>
                  <a:close/>
                </a:path>
              </a:pathLst>
            </a:custGeom>
            <a:ln w="12700">
              <a:solidFill>
                <a:srgbClr val="AE5A21"/>
              </a:solidFill>
            </a:ln>
          </p:spPr>
          <p:txBody>
            <a:bodyPr wrap="square" lIns="0" tIns="0" rIns="0" bIns="0" rtlCol="0"/>
            <a:lstStyle/>
            <a:p>
              <a:endParaRPr/>
            </a:p>
          </p:txBody>
        </p:sp>
      </p:grpSp>
      <p:sp>
        <p:nvSpPr>
          <p:cNvPr id="9" name="object 5">
            <a:extLst>
              <a:ext uri="{FF2B5EF4-FFF2-40B4-BE49-F238E27FC236}">
                <a16:creationId xmlns:a16="http://schemas.microsoft.com/office/drawing/2014/main" id="{C2E408DC-3035-4032-BE91-236BCFC065D0}"/>
              </a:ext>
            </a:extLst>
          </p:cNvPr>
          <p:cNvSpPr txBox="1"/>
          <p:nvPr/>
        </p:nvSpPr>
        <p:spPr>
          <a:xfrm>
            <a:off x="1367232" y="1889252"/>
            <a:ext cx="3987800" cy="331152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Microsoft JhengHei"/>
                <a:cs typeface="Microsoft JhengHei"/>
              </a:rPr>
              <a:t>規模小，成本小</a:t>
            </a:r>
            <a:endParaRPr sz="2400" dirty="0">
              <a:latin typeface="Microsoft JhengHei"/>
              <a:cs typeface="Microsoft JhengHei"/>
            </a:endParaRPr>
          </a:p>
          <a:p>
            <a:pPr marL="12700" marR="5080">
              <a:lnSpc>
                <a:spcPct val="199600"/>
              </a:lnSpc>
              <a:spcBef>
                <a:spcPts val="60"/>
              </a:spcBef>
            </a:pPr>
            <a:r>
              <a:rPr sz="2400" spc="-5" dirty="0" err="1">
                <a:solidFill>
                  <a:srgbClr val="FFFFFF"/>
                </a:solidFill>
                <a:latin typeface="Microsoft JhengHei"/>
                <a:cs typeface="Microsoft JhengHei"/>
              </a:rPr>
              <a:t>需要的技能</a:t>
            </a:r>
            <a:r>
              <a:rPr lang="zh-CN" altLang="en-US" sz="2400" spc="-5" dirty="0">
                <a:solidFill>
                  <a:srgbClr val="FFFFFF"/>
                </a:solidFill>
                <a:latin typeface="Microsoft JhengHei"/>
                <a:cs typeface="Microsoft JhengHei"/>
              </a:rPr>
              <a:t>树广</a:t>
            </a:r>
            <a:r>
              <a:rPr sz="2400" spc="-5" dirty="0">
                <a:solidFill>
                  <a:srgbClr val="FFFFFF"/>
                </a:solidFill>
                <a:latin typeface="Microsoft JhengHei"/>
                <a:cs typeface="Microsoft JhengHei"/>
              </a:rPr>
              <a:t>，什</a:t>
            </a:r>
            <a:r>
              <a:rPr lang="zh-CN" altLang="en-US" sz="2400" spc="-5" dirty="0">
                <a:solidFill>
                  <a:srgbClr val="FFFFFF"/>
                </a:solidFill>
                <a:latin typeface="Microsoft JhengHei"/>
                <a:cs typeface="Microsoft JhengHei"/>
              </a:rPr>
              <a:t>么</a:t>
            </a:r>
            <a:r>
              <a:rPr sz="2400" spc="-5" dirty="0" err="1">
                <a:solidFill>
                  <a:srgbClr val="FFFFFF"/>
                </a:solidFill>
                <a:latin typeface="Microsoft JhengHei"/>
                <a:cs typeface="Microsoft JhengHei"/>
              </a:rPr>
              <a:t>都要</a:t>
            </a:r>
            <a:r>
              <a:rPr lang="zh-CN" altLang="en-US" sz="2400" spc="-5" dirty="0">
                <a:solidFill>
                  <a:srgbClr val="FFFFFF"/>
                </a:solidFill>
                <a:latin typeface="Microsoft JhengHei"/>
                <a:cs typeface="Microsoft JhengHei"/>
              </a:rPr>
              <a:t>会</a:t>
            </a:r>
            <a:r>
              <a:rPr sz="2400" spc="-5" dirty="0" err="1">
                <a:solidFill>
                  <a:srgbClr val="FFFFFF"/>
                </a:solidFill>
                <a:latin typeface="Microsoft JhengHei"/>
                <a:cs typeface="Microsoft JhengHei"/>
              </a:rPr>
              <a:t>沒有人可以教你，要靠自</a:t>
            </a:r>
            <a:r>
              <a:rPr lang="zh-CN" altLang="en-US" sz="2400" spc="-5" dirty="0">
                <a:solidFill>
                  <a:srgbClr val="FFFFFF"/>
                </a:solidFill>
                <a:latin typeface="Microsoft JhengHei"/>
                <a:cs typeface="Microsoft JhengHei"/>
              </a:rPr>
              <a:t>学</a:t>
            </a:r>
            <a:r>
              <a:rPr sz="2400" spc="-50" dirty="0">
                <a:solidFill>
                  <a:srgbClr val="FFFFFF"/>
                </a:solidFill>
                <a:latin typeface="Microsoft JhengHei"/>
                <a:cs typeface="Microsoft JhengHei"/>
              </a:rPr>
              <a:t> </a:t>
            </a:r>
            <a:r>
              <a:rPr sz="2400" spc="-10" dirty="0">
                <a:solidFill>
                  <a:srgbClr val="FFFFFF"/>
                </a:solidFill>
                <a:latin typeface="Microsoft JhengHei"/>
                <a:cs typeface="Microsoft JhengHei"/>
              </a:rPr>
              <a:t>研</a:t>
            </a:r>
            <a:r>
              <a:rPr lang="zh-CN" altLang="en-US" sz="2400" spc="-10" dirty="0">
                <a:solidFill>
                  <a:srgbClr val="FFFFFF"/>
                </a:solidFill>
                <a:latin typeface="Microsoft JhengHei"/>
                <a:cs typeface="Microsoft JhengHei"/>
              </a:rPr>
              <a:t>发</a:t>
            </a:r>
            <a:r>
              <a:rPr sz="2400" spc="-10" dirty="0" err="1">
                <a:solidFill>
                  <a:srgbClr val="FFFFFF"/>
                </a:solidFill>
                <a:latin typeface="Microsoft JhengHei"/>
                <a:cs typeface="Microsoft JhengHei"/>
              </a:rPr>
              <a:t>方向都很</a:t>
            </a:r>
            <a:r>
              <a:rPr lang="zh-CN" altLang="en-US" sz="2400" spc="-10" dirty="0">
                <a:solidFill>
                  <a:srgbClr val="FFFFFF"/>
                </a:solidFill>
                <a:latin typeface="Microsoft JhengHei"/>
                <a:cs typeface="Microsoft JhengHei"/>
              </a:rPr>
              <a:t>弹</a:t>
            </a:r>
            <a:r>
              <a:rPr sz="2400" spc="-10" dirty="0">
                <a:solidFill>
                  <a:srgbClr val="FFFFFF"/>
                </a:solidFill>
                <a:latin typeface="Microsoft JhengHei"/>
                <a:cs typeface="Microsoft JhengHei"/>
              </a:rPr>
              <a:t>性</a:t>
            </a:r>
            <a:endParaRPr sz="2400" dirty="0">
              <a:latin typeface="Microsoft JhengHei"/>
              <a:cs typeface="Microsoft JhengHei"/>
            </a:endParaRPr>
          </a:p>
          <a:p>
            <a:pPr marL="12700">
              <a:lnSpc>
                <a:spcPct val="100000"/>
              </a:lnSpc>
              <a:spcBef>
                <a:spcPts val="2805"/>
              </a:spcBef>
            </a:pPr>
            <a:r>
              <a:rPr sz="2400" spc="-15" dirty="0" err="1">
                <a:solidFill>
                  <a:srgbClr val="FFFFFF"/>
                </a:solidFill>
                <a:latin typeface="Microsoft JhengHei"/>
                <a:cs typeface="Microsoft JhengHei"/>
              </a:rPr>
              <a:t>話語</a:t>
            </a:r>
            <a:r>
              <a:rPr lang="zh-CN" altLang="en-US" sz="2400" spc="-15" dirty="0">
                <a:solidFill>
                  <a:srgbClr val="FFFFFF"/>
                </a:solidFill>
                <a:latin typeface="Microsoft JhengHei"/>
                <a:cs typeface="Microsoft JhengHei"/>
              </a:rPr>
              <a:t>权高</a:t>
            </a:r>
            <a:endParaRPr sz="2400" dirty="0">
              <a:latin typeface="Microsoft JhengHei"/>
              <a:cs typeface="Microsoft JhengHei"/>
            </a:endParaRPr>
          </a:p>
        </p:txBody>
      </p:sp>
      <p:grpSp>
        <p:nvGrpSpPr>
          <p:cNvPr id="10" name="object 6">
            <a:extLst>
              <a:ext uri="{FF2B5EF4-FFF2-40B4-BE49-F238E27FC236}">
                <a16:creationId xmlns:a16="http://schemas.microsoft.com/office/drawing/2014/main" id="{D2EB559B-190B-4D1C-A54C-642AA9F0C133}"/>
              </a:ext>
            </a:extLst>
          </p:cNvPr>
          <p:cNvGrpSpPr/>
          <p:nvPr/>
        </p:nvGrpSpPr>
        <p:grpSpPr>
          <a:xfrm>
            <a:off x="6357900" y="1388342"/>
            <a:ext cx="4848225" cy="4418965"/>
            <a:chOff x="6357900" y="1388342"/>
            <a:chExt cx="4848225" cy="4418965"/>
          </a:xfrm>
        </p:grpSpPr>
        <p:sp>
          <p:nvSpPr>
            <p:cNvPr id="11" name="object 7">
              <a:extLst>
                <a:ext uri="{FF2B5EF4-FFF2-40B4-BE49-F238E27FC236}">
                  <a16:creationId xmlns:a16="http://schemas.microsoft.com/office/drawing/2014/main" id="{EC1717A4-C1DD-4DDF-B686-6635B5F82997}"/>
                </a:ext>
              </a:extLst>
            </p:cNvPr>
            <p:cNvSpPr/>
            <p:nvPr/>
          </p:nvSpPr>
          <p:spPr>
            <a:xfrm>
              <a:off x="6364250" y="1394692"/>
              <a:ext cx="4835525" cy="4406265"/>
            </a:xfrm>
            <a:custGeom>
              <a:avLst/>
              <a:gdLst/>
              <a:ahLst/>
              <a:cxnLst/>
              <a:rect l="l" t="t" r="r" b="b"/>
              <a:pathLst>
                <a:path w="4835525" h="4406265">
                  <a:moveTo>
                    <a:pt x="4472508" y="0"/>
                  </a:moveTo>
                  <a:lnTo>
                    <a:pt x="362727" y="0"/>
                  </a:lnTo>
                  <a:lnTo>
                    <a:pt x="313507" y="3311"/>
                  </a:lnTo>
                  <a:lnTo>
                    <a:pt x="266300" y="12956"/>
                  </a:lnTo>
                  <a:lnTo>
                    <a:pt x="221537" y="28504"/>
                  </a:lnTo>
                  <a:lnTo>
                    <a:pt x="179651" y="49522"/>
                  </a:lnTo>
                  <a:lnTo>
                    <a:pt x="141075" y="75578"/>
                  </a:lnTo>
                  <a:lnTo>
                    <a:pt x="106240" y="106240"/>
                  </a:lnTo>
                  <a:lnTo>
                    <a:pt x="75578" y="141075"/>
                  </a:lnTo>
                  <a:lnTo>
                    <a:pt x="49522" y="179652"/>
                  </a:lnTo>
                  <a:lnTo>
                    <a:pt x="28504" y="221538"/>
                  </a:lnTo>
                  <a:lnTo>
                    <a:pt x="12956" y="266300"/>
                  </a:lnTo>
                  <a:lnTo>
                    <a:pt x="3311" y="313508"/>
                  </a:lnTo>
                  <a:lnTo>
                    <a:pt x="0" y="362728"/>
                  </a:lnTo>
                  <a:lnTo>
                    <a:pt x="0" y="4043019"/>
                  </a:lnTo>
                  <a:lnTo>
                    <a:pt x="3311" y="4092239"/>
                  </a:lnTo>
                  <a:lnTo>
                    <a:pt x="12956" y="4139446"/>
                  </a:lnTo>
                  <a:lnTo>
                    <a:pt x="28504" y="4184209"/>
                  </a:lnTo>
                  <a:lnTo>
                    <a:pt x="49522" y="4226094"/>
                  </a:lnTo>
                  <a:lnTo>
                    <a:pt x="75578" y="4264671"/>
                  </a:lnTo>
                  <a:lnTo>
                    <a:pt x="106240" y="4299506"/>
                  </a:lnTo>
                  <a:lnTo>
                    <a:pt x="141075" y="4330168"/>
                  </a:lnTo>
                  <a:lnTo>
                    <a:pt x="179651" y="4356223"/>
                  </a:lnTo>
                  <a:lnTo>
                    <a:pt x="221537" y="4377241"/>
                  </a:lnTo>
                  <a:lnTo>
                    <a:pt x="266300" y="4392789"/>
                  </a:lnTo>
                  <a:lnTo>
                    <a:pt x="313507" y="4402435"/>
                  </a:lnTo>
                  <a:lnTo>
                    <a:pt x="362727" y="4405746"/>
                  </a:lnTo>
                  <a:lnTo>
                    <a:pt x="4472508" y="4405746"/>
                  </a:lnTo>
                  <a:lnTo>
                    <a:pt x="4521728" y="4402435"/>
                  </a:lnTo>
                  <a:lnTo>
                    <a:pt x="4568935" y="4392789"/>
                  </a:lnTo>
                  <a:lnTo>
                    <a:pt x="4613697" y="4377241"/>
                  </a:lnTo>
                  <a:lnTo>
                    <a:pt x="4655583" y="4356223"/>
                  </a:lnTo>
                  <a:lnTo>
                    <a:pt x="4694159" y="4330168"/>
                  </a:lnTo>
                  <a:lnTo>
                    <a:pt x="4728995" y="4299506"/>
                  </a:lnTo>
                  <a:lnTo>
                    <a:pt x="4759656" y="4264671"/>
                  </a:lnTo>
                  <a:lnTo>
                    <a:pt x="4785712" y="4226094"/>
                  </a:lnTo>
                  <a:lnTo>
                    <a:pt x="4806730" y="4184209"/>
                  </a:lnTo>
                  <a:lnTo>
                    <a:pt x="4822278" y="4139446"/>
                  </a:lnTo>
                  <a:lnTo>
                    <a:pt x="4831924" y="4092239"/>
                  </a:lnTo>
                  <a:lnTo>
                    <a:pt x="4835235" y="4043019"/>
                  </a:lnTo>
                  <a:lnTo>
                    <a:pt x="4835235" y="362728"/>
                  </a:lnTo>
                  <a:lnTo>
                    <a:pt x="4831924" y="313508"/>
                  </a:lnTo>
                  <a:lnTo>
                    <a:pt x="4822278" y="266300"/>
                  </a:lnTo>
                  <a:lnTo>
                    <a:pt x="4806730" y="221538"/>
                  </a:lnTo>
                  <a:lnTo>
                    <a:pt x="4785712" y="179652"/>
                  </a:lnTo>
                  <a:lnTo>
                    <a:pt x="4759656" y="141075"/>
                  </a:lnTo>
                  <a:lnTo>
                    <a:pt x="4728995" y="106240"/>
                  </a:lnTo>
                  <a:lnTo>
                    <a:pt x="4694159" y="75578"/>
                  </a:lnTo>
                  <a:lnTo>
                    <a:pt x="4655583" y="49522"/>
                  </a:lnTo>
                  <a:lnTo>
                    <a:pt x="4613697" y="28504"/>
                  </a:lnTo>
                  <a:lnTo>
                    <a:pt x="4568935" y="12956"/>
                  </a:lnTo>
                  <a:lnTo>
                    <a:pt x="4521728" y="3311"/>
                  </a:lnTo>
                  <a:lnTo>
                    <a:pt x="4472508" y="0"/>
                  </a:lnTo>
                  <a:close/>
                </a:path>
              </a:pathLst>
            </a:custGeom>
            <a:solidFill>
              <a:srgbClr val="2E75B6"/>
            </a:solidFill>
          </p:spPr>
          <p:txBody>
            <a:bodyPr wrap="square" lIns="0" tIns="0" rIns="0" bIns="0" rtlCol="0"/>
            <a:lstStyle/>
            <a:p>
              <a:endParaRPr/>
            </a:p>
          </p:txBody>
        </p:sp>
        <p:sp>
          <p:nvSpPr>
            <p:cNvPr id="12" name="object 8">
              <a:extLst>
                <a:ext uri="{FF2B5EF4-FFF2-40B4-BE49-F238E27FC236}">
                  <a16:creationId xmlns:a16="http://schemas.microsoft.com/office/drawing/2014/main" id="{6E9AB9D5-5F12-4B82-9E9D-2DB560A56843}"/>
                </a:ext>
              </a:extLst>
            </p:cNvPr>
            <p:cNvSpPr/>
            <p:nvPr/>
          </p:nvSpPr>
          <p:spPr>
            <a:xfrm>
              <a:off x="6364250" y="1394692"/>
              <a:ext cx="4835525" cy="4406265"/>
            </a:xfrm>
            <a:custGeom>
              <a:avLst/>
              <a:gdLst/>
              <a:ahLst/>
              <a:cxnLst/>
              <a:rect l="l" t="t" r="r" b="b"/>
              <a:pathLst>
                <a:path w="4835525" h="4406265">
                  <a:moveTo>
                    <a:pt x="0" y="362727"/>
                  </a:moveTo>
                  <a:lnTo>
                    <a:pt x="3311" y="313507"/>
                  </a:lnTo>
                  <a:lnTo>
                    <a:pt x="12956" y="266300"/>
                  </a:lnTo>
                  <a:lnTo>
                    <a:pt x="28504" y="221537"/>
                  </a:lnTo>
                  <a:lnTo>
                    <a:pt x="49522" y="179651"/>
                  </a:lnTo>
                  <a:lnTo>
                    <a:pt x="75578" y="141075"/>
                  </a:lnTo>
                  <a:lnTo>
                    <a:pt x="106240" y="106240"/>
                  </a:lnTo>
                  <a:lnTo>
                    <a:pt x="141075" y="75578"/>
                  </a:lnTo>
                  <a:lnTo>
                    <a:pt x="179651" y="49522"/>
                  </a:lnTo>
                  <a:lnTo>
                    <a:pt x="221537" y="28504"/>
                  </a:lnTo>
                  <a:lnTo>
                    <a:pt x="266300" y="12956"/>
                  </a:lnTo>
                  <a:lnTo>
                    <a:pt x="313507" y="3311"/>
                  </a:lnTo>
                  <a:lnTo>
                    <a:pt x="362727" y="0"/>
                  </a:lnTo>
                  <a:lnTo>
                    <a:pt x="4472509" y="0"/>
                  </a:lnTo>
                  <a:lnTo>
                    <a:pt x="4521728" y="3311"/>
                  </a:lnTo>
                  <a:lnTo>
                    <a:pt x="4568936" y="12956"/>
                  </a:lnTo>
                  <a:lnTo>
                    <a:pt x="4613698" y="28504"/>
                  </a:lnTo>
                  <a:lnTo>
                    <a:pt x="4655584" y="49522"/>
                  </a:lnTo>
                  <a:lnTo>
                    <a:pt x="4694160" y="75578"/>
                  </a:lnTo>
                  <a:lnTo>
                    <a:pt x="4728995" y="106240"/>
                  </a:lnTo>
                  <a:lnTo>
                    <a:pt x="4759657" y="141075"/>
                  </a:lnTo>
                  <a:lnTo>
                    <a:pt x="4785713" y="179651"/>
                  </a:lnTo>
                  <a:lnTo>
                    <a:pt x="4806731" y="221537"/>
                  </a:lnTo>
                  <a:lnTo>
                    <a:pt x="4822279" y="266300"/>
                  </a:lnTo>
                  <a:lnTo>
                    <a:pt x="4831924" y="313507"/>
                  </a:lnTo>
                  <a:lnTo>
                    <a:pt x="4835236" y="362727"/>
                  </a:lnTo>
                  <a:lnTo>
                    <a:pt x="4835236" y="4043019"/>
                  </a:lnTo>
                  <a:lnTo>
                    <a:pt x="4831924" y="4092238"/>
                  </a:lnTo>
                  <a:lnTo>
                    <a:pt x="4822279" y="4139446"/>
                  </a:lnTo>
                  <a:lnTo>
                    <a:pt x="4806731" y="4184208"/>
                  </a:lnTo>
                  <a:lnTo>
                    <a:pt x="4785713" y="4226094"/>
                  </a:lnTo>
                  <a:lnTo>
                    <a:pt x="4759657" y="4264670"/>
                  </a:lnTo>
                  <a:lnTo>
                    <a:pt x="4728995" y="4299505"/>
                  </a:lnTo>
                  <a:lnTo>
                    <a:pt x="4694160" y="4330167"/>
                  </a:lnTo>
                  <a:lnTo>
                    <a:pt x="4655584" y="4356223"/>
                  </a:lnTo>
                  <a:lnTo>
                    <a:pt x="4613698" y="4377241"/>
                  </a:lnTo>
                  <a:lnTo>
                    <a:pt x="4568936" y="4392789"/>
                  </a:lnTo>
                  <a:lnTo>
                    <a:pt x="4521728" y="4402434"/>
                  </a:lnTo>
                  <a:lnTo>
                    <a:pt x="4472509" y="4405746"/>
                  </a:lnTo>
                  <a:lnTo>
                    <a:pt x="362727" y="4405746"/>
                  </a:lnTo>
                  <a:lnTo>
                    <a:pt x="313507" y="4402434"/>
                  </a:lnTo>
                  <a:lnTo>
                    <a:pt x="266300" y="4392789"/>
                  </a:lnTo>
                  <a:lnTo>
                    <a:pt x="221537" y="4377241"/>
                  </a:lnTo>
                  <a:lnTo>
                    <a:pt x="179651" y="4356223"/>
                  </a:lnTo>
                  <a:lnTo>
                    <a:pt x="141075" y="4330167"/>
                  </a:lnTo>
                  <a:lnTo>
                    <a:pt x="106240" y="4299505"/>
                  </a:lnTo>
                  <a:lnTo>
                    <a:pt x="75578" y="4264670"/>
                  </a:lnTo>
                  <a:lnTo>
                    <a:pt x="49522" y="4226094"/>
                  </a:lnTo>
                  <a:lnTo>
                    <a:pt x="28504" y="4184208"/>
                  </a:lnTo>
                  <a:lnTo>
                    <a:pt x="12956" y="4139446"/>
                  </a:lnTo>
                  <a:lnTo>
                    <a:pt x="3311" y="4092238"/>
                  </a:lnTo>
                  <a:lnTo>
                    <a:pt x="0" y="4043019"/>
                  </a:lnTo>
                  <a:lnTo>
                    <a:pt x="0" y="362727"/>
                  </a:lnTo>
                  <a:close/>
                </a:path>
              </a:pathLst>
            </a:custGeom>
            <a:ln w="12700">
              <a:solidFill>
                <a:srgbClr val="000000"/>
              </a:solidFill>
            </a:ln>
          </p:spPr>
          <p:txBody>
            <a:bodyPr wrap="square" lIns="0" tIns="0" rIns="0" bIns="0" rtlCol="0"/>
            <a:lstStyle/>
            <a:p>
              <a:endParaRPr/>
            </a:p>
          </p:txBody>
        </p:sp>
      </p:grpSp>
      <p:sp>
        <p:nvSpPr>
          <p:cNvPr id="13" name="object 9">
            <a:extLst>
              <a:ext uri="{FF2B5EF4-FFF2-40B4-BE49-F238E27FC236}">
                <a16:creationId xmlns:a16="http://schemas.microsoft.com/office/drawing/2014/main" id="{BB0E394B-3F44-4C1F-AF7A-A151FC392F69}"/>
              </a:ext>
            </a:extLst>
          </p:cNvPr>
          <p:cNvSpPr txBox="1"/>
          <p:nvPr/>
        </p:nvSpPr>
        <p:spPr>
          <a:xfrm>
            <a:off x="6549229" y="1889252"/>
            <a:ext cx="3073400" cy="3220818"/>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FFFFFF"/>
                </a:solidFill>
                <a:latin typeface="Microsoft JhengHei"/>
                <a:cs typeface="Microsoft JhengHei"/>
              </a:rPr>
              <a:t>規模成本</a:t>
            </a:r>
            <a:r>
              <a:rPr lang="zh-CN" altLang="en-US" sz="2400" spc="-10" dirty="0">
                <a:solidFill>
                  <a:srgbClr val="FFFFFF"/>
                </a:solidFill>
                <a:latin typeface="Microsoft JhengHei"/>
                <a:cs typeface="Microsoft JhengHei"/>
              </a:rPr>
              <a:t>较</a:t>
            </a:r>
            <a:r>
              <a:rPr sz="2400" spc="-10" dirty="0">
                <a:solidFill>
                  <a:srgbClr val="FFFFFF"/>
                </a:solidFill>
                <a:latin typeface="Microsoft JhengHei"/>
                <a:cs typeface="Microsoft JhengHei"/>
              </a:rPr>
              <a:t>大</a:t>
            </a:r>
            <a:endParaRPr sz="2400" dirty="0">
              <a:latin typeface="Microsoft JhengHei"/>
              <a:cs typeface="Microsoft JhengHei"/>
            </a:endParaRPr>
          </a:p>
          <a:p>
            <a:pPr marL="12700" marR="5080">
              <a:lnSpc>
                <a:spcPct val="197500"/>
              </a:lnSpc>
              <a:spcBef>
                <a:spcPts val="120"/>
              </a:spcBef>
            </a:pPr>
            <a:r>
              <a:rPr lang="zh-CN" altLang="en-US" sz="2400" spc="-5" dirty="0">
                <a:solidFill>
                  <a:srgbClr val="FFFFFF"/>
                </a:solidFill>
                <a:latin typeface="Microsoft JhengHei"/>
                <a:cs typeface="Microsoft JhengHei"/>
              </a:rPr>
              <a:t>较易精进专</a:t>
            </a:r>
            <a:r>
              <a:rPr sz="2400" spc="-5" dirty="0">
                <a:solidFill>
                  <a:srgbClr val="FFFFFF"/>
                </a:solidFill>
                <a:latin typeface="Microsoft JhengHei"/>
                <a:cs typeface="Microsoft JhengHei"/>
              </a:rPr>
              <a:t>一</a:t>
            </a:r>
            <a:r>
              <a:rPr lang="zh-CN" altLang="en-US" sz="2400" spc="-5" dirty="0">
                <a:solidFill>
                  <a:srgbClr val="FFFFFF"/>
                </a:solidFill>
                <a:latin typeface="Microsoft JhengHei"/>
                <a:cs typeface="Microsoft JhengHei"/>
              </a:rPr>
              <a:t>领域</a:t>
            </a:r>
            <a:r>
              <a:rPr sz="2400" spc="-5" dirty="0" err="1">
                <a:solidFill>
                  <a:srgbClr val="FFFFFF"/>
                </a:solidFill>
                <a:latin typeface="Microsoft JhengHei"/>
                <a:cs typeface="Microsoft JhengHei"/>
              </a:rPr>
              <a:t>技能</a:t>
            </a:r>
            <a:r>
              <a:rPr sz="2400" spc="-10" dirty="0" err="1">
                <a:solidFill>
                  <a:srgbClr val="FFFFFF"/>
                </a:solidFill>
                <a:latin typeface="Microsoft JhengHei"/>
                <a:cs typeface="Microsoft JhengHei"/>
              </a:rPr>
              <a:t>有前</a:t>
            </a:r>
            <a:r>
              <a:rPr lang="zh-CN" altLang="en-US" sz="2400" spc="-10" dirty="0">
                <a:solidFill>
                  <a:srgbClr val="FFFFFF"/>
                </a:solidFill>
                <a:latin typeface="Microsoft JhengHei"/>
                <a:cs typeface="Microsoft JhengHei"/>
              </a:rPr>
              <a:t>辈</a:t>
            </a:r>
            <a:r>
              <a:rPr sz="2400" spc="-10" dirty="0" err="1">
                <a:solidFill>
                  <a:srgbClr val="FFFFFF"/>
                </a:solidFill>
                <a:latin typeface="Microsoft JhengHei"/>
                <a:cs typeface="Microsoft JhengHei"/>
              </a:rPr>
              <a:t>可以</a:t>
            </a:r>
            <a:r>
              <a:rPr lang="zh-CN" altLang="en-US" sz="2400" spc="-10" dirty="0">
                <a:solidFill>
                  <a:srgbClr val="FFFFFF"/>
                </a:solidFill>
                <a:latin typeface="Microsoft JhengHei"/>
                <a:cs typeface="Microsoft JhengHei"/>
              </a:rPr>
              <a:t>请</a:t>
            </a:r>
            <a:r>
              <a:rPr sz="2400" spc="-10" dirty="0">
                <a:solidFill>
                  <a:srgbClr val="FFFFFF"/>
                </a:solidFill>
                <a:latin typeface="Microsoft JhengHei"/>
                <a:cs typeface="Microsoft JhengHei"/>
              </a:rPr>
              <a:t>教</a:t>
            </a:r>
            <a:endParaRPr sz="2400" dirty="0">
              <a:latin typeface="Microsoft JhengHei"/>
              <a:cs typeface="Microsoft JhengHei"/>
            </a:endParaRPr>
          </a:p>
          <a:p>
            <a:pPr marL="12700" marR="309880">
              <a:lnSpc>
                <a:spcPct val="197500"/>
              </a:lnSpc>
              <a:spcBef>
                <a:spcPts val="120"/>
              </a:spcBef>
            </a:pPr>
            <a:r>
              <a:rPr sz="2400" spc="-10" dirty="0" err="1">
                <a:solidFill>
                  <a:srgbClr val="FFFFFF"/>
                </a:solidFill>
                <a:latin typeface="Microsoft JhengHei"/>
                <a:cs typeface="Microsoft JhengHei"/>
              </a:rPr>
              <a:t>可以</a:t>
            </a:r>
            <a:r>
              <a:rPr lang="zh-CN" altLang="en-US" sz="2400" spc="-10" dirty="0">
                <a:solidFill>
                  <a:srgbClr val="FFFFFF"/>
                </a:solidFill>
                <a:latin typeface="Microsoft JhengHei"/>
                <a:cs typeface="Microsoft JhengHei"/>
              </a:rPr>
              <a:t>学习</a:t>
            </a:r>
            <a:r>
              <a:rPr sz="2400" spc="-10" dirty="0" err="1">
                <a:solidFill>
                  <a:srgbClr val="FFFFFF"/>
                </a:solidFill>
                <a:latin typeface="Microsoft JhengHei"/>
                <a:cs typeface="Microsoft JhengHei"/>
              </a:rPr>
              <a:t>制度</a:t>
            </a:r>
            <a:r>
              <a:rPr lang="zh-CN" altLang="en-US" sz="2400" spc="-10" dirty="0">
                <a:solidFill>
                  <a:srgbClr val="FFFFFF"/>
                </a:solidFill>
                <a:latin typeface="Microsoft JhengHei"/>
                <a:cs typeface="Microsoft JhengHei"/>
              </a:rPr>
              <a:t>与</a:t>
            </a:r>
            <a:r>
              <a:rPr sz="2400" spc="-10" dirty="0" err="1">
                <a:solidFill>
                  <a:srgbClr val="FFFFFF"/>
                </a:solidFill>
                <a:latin typeface="Microsoft JhengHei"/>
                <a:cs typeface="Microsoft JhengHei"/>
              </a:rPr>
              <a:t>流程</a:t>
            </a:r>
            <a:r>
              <a:rPr lang="zh-CN" altLang="en-US" sz="2400" spc="-15" dirty="0">
                <a:solidFill>
                  <a:srgbClr val="FFFFFF"/>
                </a:solidFill>
                <a:latin typeface="Microsoft JhengHei"/>
                <a:cs typeface="Microsoft JhengHei"/>
              </a:rPr>
              <a:t>业界人脉</a:t>
            </a:r>
            <a:endParaRPr sz="2400" dirty="0">
              <a:latin typeface="Microsoft JhengHei"/>
              <a:cs typeface="Microsoft JhengHei"/>
            </a:endParaRPr>
          </a:p>
        </p:txBody>
      </p:sp>
      <p:grpSp>
        <p:nvGrpSpPr>
          <p:cNvPr id="14" name="object 10">
            <a:extLst>
              <a:ext uri="{FF2B5EF4-FFF2-40B4-BE49-F238E27FC236}">
                <a16:creationId xmlns:a16="http://schemas.microsoft.com/office/drawing/2014/main" id="{C0267E03-B9A4-4C43-9388-94342AA0E753}"/>
              </a:ext>
            </a:extLst>
          </p:cNvPr>
          <p:cNvGrpSpPr/>
          <p:nvPr/>
        </p:nvGrpSpPr>
        <p:grpSpPr>
          <a:xfrm>
            <a:off x="835906" y="1011162"/>
            <a:ext cx="1774825" cy="675005"/>
            <a:chOff x="835906" y="1011162"/>
            <a:chExt cx="1774825" cy="675005"/>
          </a:xfrm>
        </p:grpSpPr>
        <p:sp>
          <p:nvSpPr>
            <p:cNvPr id="15" name="object 11">
              <a:extLst>
                <a:ext uri="{FF2B5EF4-FFF2-40B4-BE49-F238E27FC236}">
                  <a16:creationId xmlns:a16="http://schemas.microsoft.com/office/drawing/2014/main" id="{2A3F42F7-59D1-4707-BE88-3A4796F20109}"/>
                </a:ext>
              </a:extLst>
            </p:cNvPr>
            <p:cNvSpPr/>
            <p:nvPr/>
          </p:nvSpPr>
          <p:spPr>
            <a:xfrm>
              <a:off x="850194" y="1025450"/>
              <a:ext cx="1746250" cy="646430"/>
            </a:xfrm>
            <a:custGeom>
              <a:avLst/>
              <a:gdLst/>
              <a:ahLst/>
              <a:cxnLst/>
              <a:rect l="l" t="t" r="r" b="b"/>
              <a:pathLst>
                <a:path w="1746250" h="646430">
                  <a:moveTo>
                    <a:pt x="1637948" y="0"/>
                  </a:moveTo>
                  <a:lnTo>
                    <a:pt x="107724" y="0"/>
                  </a:lnTo>
                  <a:lnTo>
                    <a:pt x="65793" y="8465"/>
                  </a:lnTo>
                  <a:lnTo>
                    <a:pt x="31551" y="31551"/>
                  </a:lnTo>
                  <a:lnTo>
                    <a:pt x="8465" y="65792"/>
                  </a:lnTo>
                  <a:lnTo>
                    <a:pt x="0" y="107723"/>
                  </a:lnTo>
                  <a:lnTo>
                    <a:pt x="0" y="538607"/>
                  </a:lnTo>
                  <a:lnTo>
                    <a:pt x="8465" y="580538"/>
                  </a:lnTo>
                  <a:lnTo>
                    <a:pt x="31551" y="614779"/>
                  </a:lnTo>
                  <a:lnTo>
                    <a:pt x="65793" y="637865"/>
                  </a:lnTo>
                  <a:lnTo>
                    <a:pt x="107724" y="646330"/>
                  </a:lnTo>
                  <a:lnTo>
                    <a:pt x="1637948" y="646330"/>
                  </a:lnTo>
                  <a:lnTo>
                    <a:pt x="1679879" y="637865"/>
                  </a:lnTo>
                  <a:lnTo>
                    <a:pt x="1714121" y="614779"/>
                  </a:lnTo>
                  <a:lnTo>
                    <a:pt x="1737207" y="580538"/>
                  </a:lnTo>
                  <a:lnTo>
                    <a:pt x="1745673" y="538607"/>
                  </a:lnTo>
                  <a:lnTo>
                    <a:pt x="1745673" y="107723"/>
                  </a:lnTo>
                  <a:lnTo>
                    <a:pt x="1737207" y="65792"/>
                  </a:lnTo>
                  <a:lnTo>
                    <a:pt x="1714121" y="31551"/>
                  </a:lnTo>
                  <a:lnTo>
                    <a:pt x="1679879" y="8465"/>
                  </a:lnTo>
                  <a:lnTo>
                    <a:pt x="1637948" y="0"/>
                  </a:lnTo>
                  <a:close/>
                </a:path>
              </a:pathLst>
            </a:custGeom>
            <a:solidFill>
              <a:srgbClr val="FFFFFF"/>
            </a:solidFill>
          </p:spPr>
          <p:txBody>
            <a:bodyPr wrap="square" lIns="0" tIns="0" rIns="0" bIns="0" rtlCol="0"/>
            <a:lstStyle/>
            <a:p>
              <a:endParaRPr/>
            </a:p>
          </p:txBody>
        </p:sp>
        <p:sp>
          <p:nvSpPr>
            <p:cNvPr id="16" name="object 12">
              <a:extLst>
                <a:ext uri="{FF2B5EF4-FFF2-40B4-BE49-F238E27FC236}">
                  <a16:creationId xmlns:a16="http://schemas.microsoft.com/office/drawing/2014/main" id="{A5BC7332-FDE5-4D9E-9FF9-263AE3212926}"/>
                </a:ext>
              </a:extLst>
            </p:cNvPr>
            <p:cNvSpPr/>
            <p:nvPr/>
          </p:nvSpPr>
          <p:spPr>
            <a:xfrm>
              <a:off x="850194" y="1025450"/>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28575">
              <a:solidFill>
                <a:srgbClr val="ED7D31"/>
              </a:solidFill>
            </a:ln>
          </p:spPr>
          <p:txBody>
            <a:bodyPr wrap="square" lIns="0" tIns="0" rIns="0" bIns="0" rtlCol="0"/>
            <a:lstStyle/>
            <a:p>
              <a:endParaRPr/>
            </a:p>
          </p:txBody>
        </p:sp>
      </p:grpSp>
      <p:sp>
        <p:nvSpPr>
          <p:cNvPr id="17" name="object 13">
            <a:extLst>
              <a:ext uri="{FF2B5EF4-FFF2-40B4-BE49-F238E27FC236}">
                <a16:creationId xmlns:a16="http://schemas.microsoft.com/office/drawing/2014/main" id="{AE9F56BC-A8C2-4C5E-BADB-39540DF57579}"/>
              </a:ext>
            </a:extLst>
          </p:cNvPr>
          <p:cNvSpPr txBox="1"/>
          <p:nvPr/>
        </p:nvSpPr>
        <p:spPr>
          <a:xfrm>
            <a:off x="1100730" y="1139444"/>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latin typeface="Microsoft JhengHei"/>
                <a:cs typeface="Microsoft JhengHei"/>
              </a:rPr>
              <a:t>独立游戏</a:t>
            </a:r>
            <a:endParaRPr sz="2400" dirty="0">
              <a:latin typeface="Microsoft JhengHei"/>
              <a:cs typeface="Microsoft JhengHei"/>
            </a:endParaRPr>
          </a:p>
        </p:txBody>
      </p:sp>
      <p:grpSp>
        <p:nvGrpSpPr>
          <p:cNvPr id="18" name="object 14">
            <a:extLst>
              <a:ext uri="{FF2B5EF4-FFF2-40B4-BE49-F238E27FC236}">
                <a16:creationId xmlns:a16="http://schemas.microsoft.com/office/drawing/2014/main" id="{28BC291A-A0BF-40B6-9071-3BC034FF6D02}"/>
              </a:ext>
            </a:extLst>
          </p:cNvPr>
          <p:cNvGrpSpPr/>
          <p:nvPr/>
        </p:nvGrpSpPr>
        <p:grpSpPr>
          <a:xfrm>
            <a:off x="5929788" y="1006400"/>
            <a:ext cx="1784350" cy="684530"/>
            <a:chOff x="5929788" y="1006400"/>
            <a:chExt cx="1784350" cy="684530"/>
          </a:xfrm>
        </p:grpSpPr>
        <p:sp>
          <p:nvSpPr>
            <p:cNvPr id="19" name="object 15">
              <a:extLst>
                <a:ext uri="{FF2B5EF4-FFF2-40B4-BE49-F238E27FC236}">
                  <a16:creationId xmlns:a16="http://schemas.microsoft.com/office/drawing/2014/main" id="{EE341575-2910-4B33-825D-E9AEBB5DAD8A}"/>
                </a:ext>
              </a:extLst>
            </p:cNvPr>
            <p:cNvSpPr/>
            <p:nvPr/>
          </p:nvSpPr>
          <p:spPr>
            <a:xfrm>
              <a:off x="5948838" y="1025450"/>
              <a:ext cx="1746250" cy="646430"/>
            </a:xfrm>
            <a:custGeom>
              <a:avLst/>
              <a:gdLst/>
              <a:ahLst/>
              <a:cxnLst/>
              <a:rect l="l" t="t" r="r" b="b"/>
              <a:pathLst>
                <a:path w="1746250" h="646430">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FFFFFF"/>
            </a:solidFill>
          </p:spPr>
          <p:txBody>
            <a:bodyPr wrap="square" lIns="0" tIns="0" rIns="0" bIns="0" rtlCol="0"/>
            <a:lstStyle/>
            <a:p>
              <a:endParaRPr/>
            </a:p>
          </p:txBody>
        </p:sp>
        <p:sp>
          <p:nvSpPr>
            <p:cNvPr id="20" name="object 16">
              <a:extLst>
                <a:ext uri="{FF2B5EF4-FFF2-40B4-BE49-F238E27FC236}">
                  <a16:creationId xmlns:a16="http://schemas.microsoft.com/office/drawing/2014/main" id="{6E922864-63D5-432E-A245-8CFD98D5E1DA}"/>
                </a:ext>
              </a:extLst>
            </p:cNvPr>
            <p:cNvSpPr/>
            <p:nvPr/>
          </p:nvSpPr>
          <p:spPr>
            <a:xfrm>
              <a:off x="5948838" y="1025450"/>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38100">
              <a:solidFill>
                <a:srgbClr val="4472C4"/>
              </a:solidFill>
            </a:ln>
          </p:spPr>
          <p:txBody>
            <a:bodyPr wrap="square" lIns="0" tIns="0" rIns="0" bIns="0" rtlCol="0"/>
            <a:lstStyle/>
            <a:p>
              <a:endParaRPr/>
            </a:p>
          </p:txBody>
        </p:sp>
      </p:grpSp>
      <p:sp>
        <p:nvSpPr>
          <p:cNvPr id="21" name="object 17">
            <a:extLst>
              <a:ext uri="{FF2B5EF4-FFF2-40B4-BE49-F238E27FC236}">
                <a16:creationId xmlns:a16="http://schemas.microsoft.com/office/drawing/2014/main" id="{752CC1F9-96AB-4E4E-B83A-BF1C38BA2F55}"/>
              </a:ext>
            </a:extLst>
          </p:cNvPr>
          <p:cNvSpPr txBox="1"/>
          <p:nvPr/>
        </p:nvSpPr>
        <p:spPr>
          <a:xfrm>
            <a:off x="6199375" y="1139444"/>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latin typeface="Microsoft JhengHei"/>
                <a:cs typeface="Microsoft JhengHei"/>
              </a:rPr>
              <a:t>游戏</a:t>
            </a:r>
            <a:r>
              <a:rPr sz="2400" spc="-15" dirty="0" err="1">
                <a:latin typeface="Microsoft JhengHei"/>
                <a:cs typeface="Microsoft JhengHei"/>
              </a:rPr>
              <a:t>公司</a:t>
            </a:r>
            <a:endParaRPr sz="2400" dirty="0">
              <a:latin typeface="Microsoft JhengHei"/>
              <a:cs typeface="Microsoft JhengHei"/>
            </a:endParaRPr>
          </a:p>
        </p:txBody>
      </p:sp>
      <p:grpSp>
        <p:nvGrpSpPr>
          <p:cNvPr id="22" name="object 18">
            <a:extLst>
              <a:ext uri="{FF2B5EF4-FFF2-40B4-BE49-F238E27FC236}">
                <a16:creationId xmlns:a16="http://schemas.microsoft.com/office/drawing/2014/main" id="{19B60784-88FC-41F5-9423-20BB8BB4F1CF}"/>
              </a:ext>
            </a:extLst>
          </p:cNvPr>
          <p:cNvGrpSpPr/>
          <p:nvPr/>
        </p:nvGrpSpPr>
        <p:grpSpPr>
          <a:xfrm>
            <a:off x="3603514" y="5260317"/>
            <a:ext cx="2225675" cy="910590"/>
            <a:chOff x="3603514" y="5260317"/>
            <a:chExt cx="2225675" cy="910590"/>
          </a:xfrm>
        </p:grpSpPr>
        <p:sp>
          <p:nvSpPr>
            <p:cNvPr id="23" name="object 19">
              <a:extLst>
                <a:ext uri="{FF2B5EF4-FFF2-40B4-BE49-F238E27FC236}">
                  <a16:creationId xmlns:a16="http://schemas.microsoft.com/office/drawing/2014/main" id="{B3A77791-829B-483D-9309-82D71C517C0A}"/>
                </a:ext>
              </a:extLst>
            </p:cNvPr>
            <p:cNvSpPr/>
            <p:nvPr/>
          </p:nvSpPr>
          <p:spPr>
            <a:xfrm>
              <a:off x="3617802" y="5274604"/>
              <a:ext cx="2197100" cy="882015"/>
            </a:xfrm>
            <a:custGeom>
              <a:avLst/>
              <a:gdLst/>
              <a:ahLst/>
              <a:cxnLst/>
              <a:rect l="l" t="t" r="r" b="b"/>
              <a:pathLst>
                <a:path w="2197100" h="882014">
                  <a:moveTo>
                    <a:pt x="2023146" y="0"/>
                  </a:moveTo>
                  <a:lnTo>
                    <a:pt x="93581" y="240381"/>
                  </a:lnTo>
                  <a:lnTo>
                    <a:pt x="53017" y="253965"/>
                  </a:lnTo>
                  <a:lnTo>
                    <a:pt x="21892" y="281108"/>
                  </a:lnTo>
                  <a:lnTo>
                    <a:pt x="3216" y="317941"/>
                  </a:lnTo>
                  <a:lnTo>
                    <a:pt x="0" y="360597"/>
                  </a:lnTo>
                  <a:lnTo>
                    <a:pt x="53266" y="788173"/>
                  </a:lnTo>
                  <a:lnTo>
                    <a:pt x="66850" y="828736"/>
                  </a:lnTo>
                  <a:lnTo>
                    <a:pt x="93992" y="859861"/>
                  </a:lnTo>
                  <a:lnTo>
                    <a:pt x="130825" y="878538"/>
                  </a:lnTo>
                  <a:lnTo>
                    <a:pt x="173481" y="881754"/>
                  </a:lnTo>
                  <a:lnTo>
                    <a:pt x="2103047" y="641372"/>
                  </a:lnTo>
                  <a:lnTo>
                    <a:pt x="2143610" y="627788"/>
                  </a:lnTo>
                  <a:lnTo>
                    <a:pt x="2174735" y="600646"/>
                  </a:lnTo>
                  <a:lnTo>
                    <a:pt x="2193411" y="563813"/>
                  </a:lnTo>
                  <a:lnTo>
                    <a:pt x="2196628" y="521157"/>
                  </a:lnTo>
                  <a:lnTo>
                    <a:pt x="2143362" y="93581"/>
                  </a:lnTo>
                  <a:lnTo>
                    <a:pt x="2129778" y="53018"/>
                  </a:lnTo>
                  <a:lnTo>
                    <a:pt x="2102636" y="21893"/>
                  </a:lnTo>
                  <a:lnTo>
                    <a:pt x="2065803" y="3217"/>
                  </a:lnTo>
                  <a:lnTo>
                    <a:pt x="2023146" y="0"/>
                  </a:lnTo>
                  <a:close/>
                </a:path>
              </a:pathLst>
            </a:custGeom>
            <a:solidFill>
              <a:srgbClr val="FFFFFF"/>
            </a:solidFill>
          </p:spPr>
          <p:txBody>
            <a:bodyPr wrap="square" lIns="0" tIns="0" rIns="0" bIns="0" rtlCol="0"/>
            <a:lstStyle/>
            <a:p>
              <a:endParaRPr/>
            </a:p>
          </p:txBody>
        </p:sp>
        <p:sp>
          <p:nvSpPr>
            <p:cNvPr id="24" name="object 20">
              <a:extLst>
                <a:ext uri="{FF2B5EF4-FFF2-40B4-BE49-F238E27FC236}">
                  <a16:creationId xmlns:a16="http://schemas.microsoft.com/office/drawing/2014/main" id="{0F2AE82C-7147-46F4-89CE-5D688459FFA7}"/>
                </a:ext>
              </a:extLst>
            </p:cNvPr>
            <p:cNvSpPr/>
            <p:nvPr/>
          </p:nvSpPr>
          <p:spPr>
            <a:xfrm>
              <a:off x="3617802" y="5274604"/>
              <a:ext cx="2197100" cy="882015"/>
            </a:xfrm>
            <a:custGeom>
              <a:avLst/>
              <a:gdLst/>
              <a:ahLst/>
              <a:cxnLst/>
              <a:rect l="l" t="t" r="r" b="b"/>
              <a:pathLst>
                <a:path w="2197100" h="882014">
                  <a:moveTo>
                    <a:pt x="0" y="360597"/>
                  </a:moveTo>
                  <a:lnTo>
                    <a:pt x="3216" y="317941"/>
                  </a:lnTo>
                  <a:lnTo>
                    <a:pt x="21893" y="281108"/>
                  </a:lnTo>
                  <a:lnTo>
                    <a:pt x="53018" y="253965"/>
                  </a:lnTo>
                  <a:lnTo>
                    <a:pt x="93581" y="240381"/>
                  </a:lnTo>
                  <a:lnTo>
                    <a:pt x="2023146" y="0"/>
                  </a:lnTo>
                  <a:lnTo>
                    <a:pt x="2065803" y="3216"/>
                  </a:lnTo>
                  <a:lnTo>
                    <a:pt x="2102636" y="21893"/>
                  </a:lnTo>
                  <a:lnTo>
                    <a:pt x="2129778" y="53018"/>
                  </a:lnTo>
                  <a:lnTo>
                    <a:pt x="2143362" y="93581"/>
                  </a:lnTo>
                  <a:lnTo>
                    <a:pt x="2196629" y="521157"/>
                  </a:lnTo>
                  <a:lnTo>
                    <a:pt x="2193412" y="563813"/>
                  </a:lnTo>
                  <a:lnTo>
                    <a:pt x="2174736" y="600646"/>
                  </a:lnTo>
                  <a:lnTo>
                    <a:pt x="2143611" y="627788"/>
                  </a:lnTo>
                  <a:lnTo>
                    <a:pt x="2103047" y="641373"/>
                  </a:lnTo>
                  <a:lnTo>
                    <a:pt x="173482" y="881754"/>
                  </a:lnTo>
                  <a:lnTo>
                    <a:pt x="130826" y="878537"/>
                  </a:lnTo>
                  <a:lnTo>
                    <a:pt x="93993" y="859861"/>
                  </a:lnTo>
                  <a:lnTo>
                    <a:pt x="66850" y="828736"/>
                  </a:lnTo>
                  <a:lnTo>
                    <a:pt x="53266" y="788173"/>
                  </a:lnTo>
                  <a:lnTo>
                    <a:pt x="0" y="360597"/>
                  </a:lnTo>
                  <a:close/>
                </a:path>
              </a:pathLst>
            </a:custGeom>
            <a:ln w="28574">
              <a:solidFill>
                <a:srgbClr val="ED7D31"/>
              </a:solidFill>
            </a:ln>
          </p:spPr>
          <p:txBody>
            <a:bodyPr wrap="square" lIns="0" tIns="0" rIns="0" bIns="0" rtlCol="0"/>
            <a:lstStyle/>
            <a:p>
              <a:endParaRPr/>
            </a:p>
          </p:txBody>
        </p:sp>
      </p:grpSp>
      <p:sp>
        <p:nvSpPr>
          <p:cNvPr id="25" name="object 21">
            <a:extLst>
              <a:ext uri="{FF2B5EF4-FFF2-40B4-BE49-F238E27FC236}">
                <a16:creationId xmlns:a16="http://schemas.microsoft.com/office/drawing/2014/main" id="{0252C77F-53E9-48BF-83C1-252E38B60F86}"/>
              </a:ext>
            </a:extLst>
          </p:cNvPr>
          <p:cNvSpPr txBox="1"/>
          <p:nvPr/>
        </p:nvSpPr>
        <p:spPr>
          <a:xfrm rot="21180000">
            <a:off x="3789948" y="5570761"/>
            <a:ext cx="1855278" cy="310534"/>
          </a:xfrm>
          <a:prstGeom prst="rect">
            <a:avLst/>
          </a:prstGeom>
        </p:spPr>
        <p:txBody>
          <a:bodyPr vert="horz" wrap="square" lIns="0" tIns="0" rIns="0" bIns="0" rtlCol="0">
            <a:spAutoFit/>
          </a:bodyPr>
          <a:lstStyle/>
          <a:p>
            <a:pPr>
              <a:lnSpc>
                <a:spcPts val="2400"/>
              </a:lnSpc>
            </a:pPr>
            <a:r>
              <a:rPr lang="zh-CN" altLang="en-US" sz="2400" spc="-10" dirty="0">
                <a:latin typeface="Microsoft JhengHei"/>
                <a:cs typeface="Microsoft JhengHei"/>
              </a:rPr>
              <a:t>业余</a:t>
            </a:r>
            <a:r>
              <a:rPr sz="2400" spc="-10" dirty="0">
                <a:latin typeface="Microsoft JhengHei"/>
                <a:cs typeface="Microsoft JhengHei"/>
              </a:rPr>
              <a:t>？</a:t>
            </a:r>
            <a:r>
              <a:rPr lang="zh-CN" altLang="en-US" sz="2400" spc="-10" dirty="0">
                <a:latin typeface="Microsoft JhengHei"/>
                <a:cs typeface="Microsoft JhengHei"/>
              </a:rPr>
              <a:t>全职</a:t>
            </a:r>
            <a:r>
              <a:rPr sz="2400" spc="-10" dirty="0">
                <a:latin typeface="Microsoft JhengHei"/>
                <a:cs typeface="Microsoft JhengHei"/>
              </a:rPr>
              <a:t>？</a:t>
            </a:r>
            <a:endParaRPr sz="2400" dirty="0">
              <a:latin typeface="Microsoft JhengHei"/>
              <a:cs typeface="Microsoft JhengHei"/>
            </a:endParaRPr>
          </a:p>
        </p:txBody>
      </p:sp>
      <p:grpSp>
        <p:nvGrpSpPr>
          <p:cNvPr id="26" name="object 22">
            <a:extLst>
              <a:ext uri="{FF2B5EF4-FFF2-40B4-BE49-F238E27FC236}">
                <a16:creationId xmlns:a16="http://schemas.microsoft.com/office/drawing/2014/main" id="{393972D9-330F-4ED1-80EF-C7784C521B17}"/>
              </a:ext>
            </a:extLst>
          </p:cNvPr>
          <p:cNvGrpSpPr/>
          <p:nvPr/>
        </p:nvGrpSpPr>
        <p:grpSpPr>
          <a:xfrm>
            <a:off x="9164200" y="5260318"/>
            <a:ext cx="2225675" cy="910590"/>
            <a:chOff x="9164200" y="5260318"/>
            <a:chExt cx="2225675" cy="910590"/>
          </a:xfrm>
        </p:grpSpPr>
        <p:sp>
          <p:nvSpPr>
            <p:cNvPr id="27" name="object 23">
              <a:extLst>
                <a:ext uri="{FF2B5EF4-FFF2-40B4-BE49-F238E27FC236}">
                  <a16:creationId xmlns:a16="http://schemas.microsoft.com/office/drawing/2014/main" id="{FDDD7155-49C2-427D-9F62-DAE782F55E20}"/>
                </a:ext>
              </a:extLst>
            </p:cNvPr>
            <p:cNvSpPr/>
            <p:nvPr/>
          </p:nvSpPr>
          <p:spPr>
            <a:xfrm>
              <a:off x="9178487" y="5274605"/>
              <a:ext cx="2197100" cy="882015"/>
            </a:xfrm>
            <a:custGeom>
              <a:avLst/>
              <a:gdLst/>
              <a:ahLst/>
              <a:cxnLst/>
              <a:rect l="l" t="t" r="r" b="b"/>
              <a:pathLst>
                <a:path w="2197100" h="882014">
                  <a:moveTo>
                    <a:pt x="2023146" y="0"/>
                  </a:moveTo>
                  <a:lnTo>
                    <a:pt x="93581" y="240381"/>
                  </a:lnTo>
                  <a:lnTo>
                    <a:pt x="53018" y="253965"/>
                  </a:lnTo>
                  <a:lnTo>
                    <a:pt x="21893" y="281108"/>
                  </a:lnTo>
                  <a:lnTo>
                    <a:pt x="3217" y="317941"/>
                  </a:lnTo>
                  <a:lnTo>
                    <a:pt x="0" y="360597"/>
                  </a:lnTo>
                  <a:lnTo>
                    <a:pt x="53267" y="788173"/>
                  </a:lnTo>
                  <a:lnTo>
                    <a:pt x="66851" y="828736"/>
                  </a:lnTo>
                  <a:lnTo>
                    <a:pt x="93993" y="859861"/>
                  </a:lnTo>
                  <a:lnTo>
                    <a:pt x="130826" y="878538"/>
                  </a:lnTo>
                  <a:lnTo>
                    <a:pt x="173483" y="881754"/>
                  </a:lnTo>
                  <a:lnTo>
                    <a:pt x="2103048" y="641372"/>
                  </a:lnTo>
                  <a:lnTo>
                    <a:pt x="2143612" y="627788"/>
                  </a:lnTo>
                  <a:lnTo>
                    <a:pt x="2174736" y="600646"/>
                  </a:lnTo>
                  <a:lnTo>
                    <a:pt x="2193413" y="563813"/>
                  </a:lnTo>
                  <a:lnTo>
                    <a:pt x="2196630" y="521157"/>
                  </a:lnTo>
                  <a:lnTo>
                    <a:pt x="2143363" y="93581"/>
                  </a:lnTo>
                  <a:lnTo>
                    <a:pt x="2129778" y="53018"/>
                  </a:lnTo>
                  <a:lnTo>
                    <a:pt x="2102636" y="21893"/>
                  </a:lnTo>
                  <a:lnTo>
                    <a:pt x="2065803" y="3217"/>
                  </a:lnTo>
                  <a:lnTo>
                    <a:pt x="2023146" y="0"/>
                  </a:lnTo>
                  <a:close/>
                </a:path>
              </a:pathLst>
            </a:custGeom>
            <a:solidFill>
              <a:srgbClr val="FFFFFF"/>
            </a:solidFill>
          </p:spPr>
          <p:txBody>
            <a:bodyPr wrap="square" lIns="0" tIns="0" rIns="0" bIns="0" rtlCol="0"/>
            <a:lstStyle/>
            <a:p>
              <a:endParaRPr/>
            </a:p>
          </p:txBody>
        </p:sp>
        <p:sp>
          <p:nvSpPr>
            <p:cNvPr id="28" name="object 24">
              <a:extLst>
                <a:ext uri="{FF2B5EF4-FFF2-40B4-BE49-F238E27FC236}">
                  <a16:creationId xmlns:a16="http://schemas.microsoft.com/office/drawing/2014/main" id="{674C4E45-6E54-4A45-8A05-DAF84D165C94}"/>
                </a:ext>
              </a:extLst>
            </p:cNvPr>
            <p:cNvSpPr/>
            <p:nvPr/>
          </p:nvSpPr>
          <p:spPr>
            <a:xfrm>
              <a:off x="9178487" y="5274605"/>
              <a:ext cx="2197100" cy="882015"/>
            </a:xfrm>
            <a:custGeom>
              <a:avLst/>
              <a:gdLst/>
              <a:ahLst/>
              <a:cxnLst/>
              <a:rect l="l" t="t" r="r" b="b"/>
              <a:pathLst>
                <a:path w="2197100" h="882014">
                  <a:moveTo>
                    <a:pt x="0" y="360597"/>
                  </a:moveTo>
                  <a:lnTo>
                    <a:pt x="3216" y="317941"/>
                  </a:lnTo>
                  <a:lnTo>
                    <a:pt x="21893" y="281108"/>
                  </a:lnTo>
                  <a:lnTo>
                    <a:pt x="53018" y="253965"/>
                  </a:lnTo>
                  <a:lnTo>
                    <a:pt x="93581" y="240381"/>
                  </a:lnTo>
                  <a:lnTo>
                    <a:pt x="2023146" y="0"/>
                  </a:lnTo>
                  <a:lnTo>
                    <a:pt x="2065803" y="3216"/>
                  </a:lnTo>
                  <a:lnTo>
                    <a:pt x="2102636" y="21893"/>
                  </a:lnTo>
                  <a:lnTo>
                    <a:pt x="2129778" y="53018"/>
                  </a:lnTo>
                  <a:lnTo>
                    <a:pt x="2143362" y="93581"/>
                  </a:lnTo>
                  <a:lnTo>
                    <a:pt x="2196629" y="521157"/>
                  </a:lnTo>
                  <a:lnTo>
                    <a:pt x="2193412" y="563813"/>
                  </a:lnTo>
                  <a:lnTo>
                    <a:pt x="2174736" y="600646"/>
                  </a:lnTo>
                  <a:lnTo>
                    <a:pt x="2143611" y="627788"/>
                  </a:lnTo>
                  <a:lnTo>
                    <a:pt x="2103047" y="641373"/>
                  </a:lnTo>
                  <a:lnTo>
                    <a:pt x="173482" y="881754"/>
                  </a:lnTo>
                  <a:lnTo>
                    <a:pt x="130826" y="878537"/>
                  </a:lnTo>
                  <a:lnTo>
                    <a:pt x="93993" y="859861"/>
                  </a:lnTo>
                  <a:lnTo>
                    <a:pt x="66850" y="828736"/>
                  </a:lnTo>
                  <a:lnTo>
                    <a:pt x="53266" y="788173"/>
                  </a:lnTo>
                  <a:lnTo>
                    <a:pt x="0" y="360597"/>
                  </a:lnTo>
                  <a:close/>
                </a:path>
              </a:pathLst>
            </a:custGeom>
            <a:ln w="28574">
              <a:solidFill>
                <a:srgbClr val="4472C4"/>
              </a:solidFill>
            </a:ln>
          </p:spPr>
          <p:txBody>
            <a:bodyPr wrap="square" lIns="0" tIns="0" rIns="0" bIns="0" rtlCol="0"/>
            <a:lstStyle/>
            <a:p>
              <a:endParaRPr/>
            </a:p>
          </p:txBody>
        </p:sp>
      </p:grpSp>
      <p:sp>
        <p:nvSpPr>
          <p:cNvPr id="29" name="object 25">
            <a:extLst>
              <a:ext uri="{FF2B5EF4-FFF2-40B4-BE49-F238E27FC236}">
                <a16:creationId xmlns:a16="http://schemas.microsoft.com/office/drawing/2014/main" id="{28EFABB2-0345-4875-A159-5DF017D4D315}"/>
              </a:ext>
            </a:extLst>
          </p:cNvPr>
          <p:cNvSpPr txBox="1"/>
          <p:nvPr/>
        </p:nvSpPr>
        <p:spPr>
          <a:xfrm rot="21180000">
            <a:off x="9350634" y="5570761"/>
            <a:ext cx="1855278" cy="310534"/>
          </a:xfrm>
          <a:prstGeom prst="rect">
            <a:avLst/>
          </a:prstGeom>
        </p:spPr>
        <p:txBody>
          <a:bodyPr vert="horz" wrap="square" lIns="0" tIns="0" rIns="0" bIns="0" rtlCol="0">
            <a:spAutoFit/>
          </a:bodyPr>
          <a:lstStyle/>
          <a:p>
            <a:pPr>
              <a:lnSpc>
                <a:spcPts val="2400"/>
              </a:lnSpc>
            </a:pPr>
            <a:r>
              <a:rPr lang="zh-CN" altLang="en-US" sz="2400" spc="-10" dirty="0">
                <a:latin typeface="Microsoft JhengHei"/>
                <a:cs typeface="Microsoft JhengHei"/>
              </a:rPr>
              <a:t>规模</a:t>
            </a:r>
            <a:r>
              <a:rPr sz="2400" spc="-10" dirty="0">
                <a:latin typeface="Microsoft JhengHei"/>
                <a:cs typeface="Microsoft JhengHei"/>
              </a:rPr>
              <a:t>？</a:t>
            </a:r>
            <a:r>
              <a:rPr lang="zh-CN" altLang="en-US" sz="2400" spc="-10" dirty="0">
                <a:latin typeface="Microsoft JhengHei"/>
                <a:cs typeface="Microsoft JhengHei"/>
              </a:rPr>
              <a:t>职能</a:t>
            </a:r>
            <a:r>
              <a:rPr sz="2400" spc="-10" dirty="0">
                <a:latin typeface="Microsoft JhengHei"/>
                <a:cs typeface="Microsoft JhengHei"/>
              </a:rPr>
              <a:t>？</a:t>
            </a:r>
            <a:endParaRPr sz="2400" dirty="0">
              <a:latin typeface="Microsoft JhengHei"/>
              <a:cs typeface="Microsoft JhengHei"/>
            </a:endParaRPr>
          </a:p>
        </p:txBody>
      </p:sp>
    </p:spTree>
    <p:extLst>
      <p:ext uri="{BB962C8B-B14F-4D97-AF65-F5344CB8AC3E}">
        <p14:creationId xmlns:p14="http://schemas.microsoft.com/office/powerpoint/2010/main" val="365532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任意多边形: 形状 46"/>
          <p:cNvSpPr/>
          <p:nvPr/>
        </p:nvSpPr>
        <p:spPr>
          <a:xfrm rot="1142546">
            <a:off x="-326889" y="-1890663"/>
            <a:ext cx="12808246" cy="7823720"/>
          </a:xfrm>
          <a:custGeom>
            <a:avLst/>
            <a:gdLst>
              <a:gd name="connsiteX0" fmla="*/ 1193360 w 12808246"/>
              <a:gd name="connsiteY0" fmla="*/ 7441523 h 7823720"/>
              <a:gd name="connsiteX1" fmla="*/ 12736186 w 12808246"/>
              <a:gd name="connsiteY1" fmla="*/ 3457445 h 7823720"/>
              <a:gd name="connsiteX2" fmla="*/ 12808246 w 12808246"/>
              <a:gd name="connsiteY2" fmla="*/ 3666220 h 7823720"/>
              <a:gd name="connsiteX3" fmla="*/ 12721957 w 12808246"/>
              <a:gd name="connsiteY3" fmla="*/ 3862392 h 7823720"/>
              <a:gd name="connsiteX4" fmla="*/ 4121178 w 12808246"/>
              <a:gd name="connsiteY4" fmla="*/ 7823720 h 7823720"/>
              <a:gd name="connsiteX5" fmla="*/ 1297069 w 12808246"/>
              <a:gd name="connsiteY5" fmla="*/ 7543759 h 7823720"/>
              <a:gd name="connsiteX6" fmla="*/ 1222951 w 12808246"/>
              <a:gd name="connsiteY6" fmla="*/ 7527255 h 7823720"/>
              <a:gd name="connsiteX7" fmla="*/ 493130 w 12808246"/>
              <a:gd name="connsiteY7" fmla="*/ 5412793 h 7823720"/>
              <a:gd name="connsiteX8" fmla="*/ 12621752 w 12808246"/>
              <a:gd name="connsiteY8" fmla="*/ 3125902 h 7823720"/>
              <a:gd name="connsiteX9" fmla="*/ 12736186 w 12808246"/>
              <a:gd name="connsiteY9" fmla="*/ 3457444 h 7823720"/>
              <a:gd name="connsiteX10" fmla="*/ 1193359 w 12808246"/>
              <a:gd name="connsiteY10" fmla="*/ 7441523 h 7823720"/>
              <a:gd name="connsiteX11" fmla="*/ 0 w 12808246"/>
              <a:gd name="connsiteY11" fmla="*/ 3984078 h 7823720"/>
              <a:gd name="connsiteX12" fmla="*/ 11542827 w 12808246"/>
              <a:gd name="connsiteY12" fmla="*/ 0 h 7823720"/>
              <a:gd name="connsiteX13" fmla="*/ 12621752 w 12808246"/>
              <a:gd name="connsiteY13" fmla="*/ 3125902 h 7823720"/>
              <a:gd name="connsiteX14" fmla="*/ 493130 w 12808246"/>
              <a:gd name="connsiteY14" fmla="*/ 5412792 h 782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08246" h="7823720">
                <a:moveTo>
                  <a:pt x="1193360" y="7441523"/>
                </a:moveTo>
                <a:lnTo>
                  <a:pt x="12736186" y="3457445"/>
                </a:lnTo>
                <a:lnTo>
                  <a:pt x="12808246" y="3666220"/>
                </a:lnTo>
                <a:lnTo>
                  <a:pt x="12721957" y="3862392"/>
                </a:lnTo>
                <a:cubicBezTo>
                  <a:pt x="11624063" y="6152650"/>
                  <a:pt x="8188891" y="7823720"/>
                  <a:pt x="4121178" y="7823720"/>
                </a:cubicBezTo>
                <a:cubicBezTo>
                  <a:pt x="3134480" y="7823720"/>
                  <a:pt x="2185000" y="7725395"/>
                  <a:pt x="1297069" y="7543759"/>
                </a:cubicBezTo>
                <a:lnTo>
                  <a:pt x="1222951" y="7527255"/>
                </a:lnTo>
                <a:close/>
                <a:moveTo>
                  <a:pt x="493130" y="5412793"/>
                </a:moveTo>
                <a:lnTo>
                  <a:pt x="12621752" y="3125902"/>
                </a:lnTo>
                <a:lnTo>
                  <a:pt x="12736186" y="3457444"/>
                </a:lnTo>
                <a:lnTo>
                  <a:pt x="1193359" y="7441523"/>
                </a:lnTo>
                <a:close/>
                <a:moveTo>
                  <a:pt x="0" y="3984078"/>
                </a:moveTo>
                <a:lnTo>
                  <a:pt x="11542827" y="0"/>
                </a:lnTo>
                <a:lnTo>
                  <a:pt x="12621752" y="3125902"/>
                </a:lnTo>
                <a:lnTo>
                  <a:pt x="493130" y="5412792"/>
                </a:lnTo>
                <a:close/>
              </a:path>
            </a:pathLst>
          </a:custGeom>
          <a:gradFill flip="none" rotWithShape="1">
            <a:gsLst>
              <a:gs pos="0">
                <a:schemeClr val="bg1">
                  <a:alpha val="76000"/>
                </a:schemeClr>
              </a:gs>
              <a:gs pos="99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p:cNvSpPr/>
          <p:nvPr/>
        </p:nvSpPr>
        <p:spPr>
          <a:xfrm rot="1142546">
            <a:off x="-247963" y="1870994"/>
            <a:ext cx="12650396" cy="7043427"/>
          </a:xfrm>
          <a:custGeom>
            <a:avLst/>
            <a:gdLst>
              <a:gd name="connsiteX0" fmla="*/ 0 w 12650396"/>
              <a:gd name="connsiteY0" fmla="*/ 3886708 h 7043427"/>
              <a:gd name="connsiteX1" fmla="*/ 74118 w 12650396"/>
              <a:gd name="connsiteY1" fmla="*/ 3903212 h 7043427"/>
              <a:gd name="connsiteX2" fmla="*/ 2898227 w 12650396"/>
              <a:gd name="connsiteY2" fmla="*/ 4183173 h 7043427"/>
              <a:gd name="connsiteX3" fmla="*/ 11499006 w 12650396"/>
              <a:gd name="connsiteY3" fmla="*/ 221845 h 7043427"/>
              <a:gd name="connsiteX4" fmla="*/ 11596588 w 12650396"/>
              <a:gd name="connsiteY4" fmla="*/ 0 h 7043427"/>
              <a:gd name="connsiteX5" fmla="*/ 12650396 w 12650396"/>
              <a:gd name="connsiteY5" fmla="*/ 3053133 h 7043427"/>
              <a:gd name="connsiteX6" fmla="*/ 1089562 w 12650396"/>
              <a:gd name="connsiteY6" fmla="*/ 7043427 h 7043427"/>
              <a:gd name="connsiteX7" fmla="*/ 0 w 12650396"/>
              <a:gd name="connsiteY7" fmla="*/ 3886708 h 70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396" h="7043427">
                <a:moveTo>
                  <a:pt x="0" y="3886708"/>
                </a:moveTo>
                <a:lnTo>
                  <a:pt x="74118" y="3903212"/>
                </a:lnTo>
                <a:cubicBezTo>
                  <a:pt x="962049" y="4084848"/>
                  <a:pt x="1911529" y="4183173"/>
                  <a:pt x="2898227" y="4183173"/>
                </a:cubicBezTo>
                <a:cubicBezTo>
                  <a:pt x="6965940" y="4183173"/>
                  <a:pt x="10401112" y="2512103"/>
                  <a:pt x="11499006" y="221845"/>
                </a:cubicBezTo>
                <a:lnTo>
                  <a:pt x="11596588" y="0"/>
                </a:lnTo>
                <a:lnTo>
                  <a:pt x="12650396" y="3053133"/>
                </a:lnTo>
                <a:lnTo>
                  <a:pt x="1089562" y="7043427"/>
                </a:lnTo>
                <a:lnTo>
                  <a:pt x="0" y="3886708"/>
                </a:lnTo>
                <a:close/>
              </a:path>
            </a:pathLst>
          </a:custGeom>
          <a:solidFill>
            <a:srgbClr val="DD6D2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51" name="文本框 50"/>
          <p:cNvSpPr txBox="1"/>
          <p:nvPr/>
        </p:nvSpPr>
        <p:spPr>
          <a:xfrm>
            <a:off x="547549" y="3177384"/>
            <a:ext cx="11096896" cy="1569660"/>
          </a:xfrm>
          <a:prstGeom prst="rect">
            <a:avLst/>
          </a:prstGeom>
          <a:noFill/>
        </p:spPr>
        <p:txBody>
          <a:bodyPr wrap="square">
            <a:spAutoFit/>
          </a:bodyPr>
          <a:lstStyle/>
          <a:p>
            <a:pPr algn="dist"/>
            <a:r>
              <a:rPr lang="zh-CN" altLang="en-US" sz="9600" dirty="0">
                <a:solidFill>
                  <a:schemeClr val="bg1">
                    <a:alpha val="26000"/>
                  </a:schemeClr>
                </a:solidFill>
              </a:rPr>
              <a:t>cultural tradition</a:t>
            </a:r>
          </a:p>
        </p:txBody>
      </p:sp>
      <p:sp>
        <p:nvSpPr>
          <p:cNvPr id="52" name="文本框 51"/>
          <p:cNvSpPr txBox="1"/>
          <p:nvPr/>
        </p:nvSpPr>
        <p:spPr>
          <a:xfrm>
            <a:off x="4547337" y="1963129"/>
            <a:ext cx="5442969"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设计总结</a:t>
            </a:r>
          </a:p>
        </p:txBody>
      </p:sp>
      <p:sp>
        <p:nvSpPr>
          <p:cNvPr id="53" name="椭圆 52"/>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3271410" y="1878490"/>
            <a:ext cx="995654" cy="2306955"/>
          </a:xfrm>
          <a:prstGeom prst="rect">
            <a:avLst/>
          </a:prstGeom>
          <a:noFill/>
        </p:spPr>
        <p:txBody>
          <a:bodyPr wrap="square">
            <a:spAutoFit/>
          </a:bodyPr>
          <a:lstStyle/>
          <a:p>
            <a:pPr algn="just">
              <a:lnSpc>
                <a:spcPct val="150000"/>
              </a:lnSpc>
            </a:pPr>
            <a:r>
              <a:rPr lang="en-US" altLang="zh-CN"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rPr>
              <a:t>1</a:t>
            </a:r>
          </a:p>
        </p:txBody>
      </p:sp>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59" name="图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1" name="Picture 2"/>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独立游戏</a:t>
            </a:r>
            <a:r>
              <a:rPr lang="en-US" altLang="zh-CN" dirty="0"/>
              <a:t>=</a:t>
            </a:r>
            <a:r>
              <a:rPr lang="zh-CN" altLang="en-US" dirty="0"/>
              <a:t>成本很低的游戏？</a:t>
            </a:r>
          </a:p>
        </p:txBody>
      </p:sp>
    </p:spTree>
    <p:extLst>
      <p:ext uri="{BB962C8B-B14F-4D97-AF65-F5344CB8AC3E}">
        <p14:creationId xmlns:p14="http://schemas.microsoft.com/office/powerpoint/2010/main" val="3392923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任何商业模型都需要获利</a:t>
            </a:r>
            <a:r>
              <a:rPr lang="en-US" altLang="zh-CN" dirty="0"/>
              <a:t>&gt;</a:t>
            </a:r>
            <a:r>
              <a:rPr lang="zh-CN" altLang="en-US" dirty="0"/>
              <a:t>成本</a:t>
            </a:r>
          </a:p>
        </p:txBody>
      </p:sp>
    </p:spTree>
    <p:extLst>
      <p:ext uri="{BB962C8B-B14F-4D97-AF65-F5344CB8AC3E}">
        <p14:creationId xmlns:p14="http://schemas.microsoft.com/office/powerpoint/2010/main" val="3201558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lstStyle/>
          <a:p>
            <a:pPr algn="ctr"/>
            <a:r>
              <a:rPr lang="zh-CN" altLang="en-US" dirty="0"/>
              <a:t>以纪念碑谷为例</a:t>
            </a:r>
          </a:p>
        </p:txBody>
      </p:sp>
    </p:spTree>
    <p:extLst>
      <p:ext uri="{BB962C8B-B14F-4D97-AF65-F5344CB8AC3E}">
        <p14:creationId xmlns:p14="http://schemas.microsoft.com/office/powerpoint/2010/main" val="308639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D1FED989-A6CC-46A3-8D19-94ADD7B3C2C5}"/>
              </a:ext>
            </a:extLst>
          </p:cNvPr>
          <p:cNvPicPr/>
          <p:nvPr/>
        </p:nvPicPr>
        <p:blipFill>
          <a:blip r:embed="rId3" cstate="print"/>
          <a:stretch>
            <a:fillRect/>
          </a:stretch>
        </p:blipFill>
        <p:spPr>
          <a:xfrm>
            <a:off x="2005807" y="3635300"/>
            <a:ext cx="3785321" cy="2523547"/>
          </a:xfrm>
          <a:prstGeom prst="rect">
            <a:avLst/>
          </a:prstGeom>
        </p:spPr>
      </p:pic>
      <p:pic>
        <p:nvPicPr>
          <p:cNvPr id="7" name="object 3">
            <a:extLst>
              <a:ext uri="{FF2B5EF4-FFF2-40B4-BE49-F238E27FC236}">
                <a16:creationId xmlns:a16="http://schemas.microsoft.com/office/drawing/2014/main" id="{C4104DA2-362E-4D42-9F70-7043E3CB718B}"/>
              </a:ext>
            </a:extLst>
          </p:cNvPr>
          <p:cNvPicPr/>
          <p:nvPr/>
        </p:nvPicPr>
        <p:blipFill>
          <a:blip r:embed="rId4" cstate="print"/>
          <a:stretch>
            <a:fillRect/>
          </a:stretch>
        </p:blipFill>
        <p:spPr>
          <a:xfrm>
            <a:off x="925945" y="699151"/>
            <a:ext cx="3785322" cy="2838992"/>
          </a:xfrm>
          <a:prstGeom prst="rect">
            <a:avLst/>
          </a:prstGeom>
        </p:spPr>
      </p:pic>
      <p:pic>
        <p:nvPicPr>
          <p:cNvPr id="8" name="object 4">
            <a:extLst>
              <a:ext uri="{FF2B5EF4-FFF2-40B4-BE49-F238E27FC236}">
                <a16:creationId xmlns:a16="http://schemas.microsoft.com/office/drawing/2014/main" id="{5B0F5A98-7E21-46D3-9578-3BF159D7E00D}"/>
              </a:ext>
            </a:extLst>
          </p:cNvPr>
          <p:cNvPicPr/>
          <p:nvPr/>
        </p:nvPicPr>
        <p:blipFill>
          <a:blip r:embed="rId5" cstate="print"/>
          <a:stretch>
            <a:fillRect/>
          </a:stretch>
        </p:blipFill>
        <p:spPr>
          <a:xfrm>
            <a:off x="6220087" y="906353"/>
            <a:ext cx="5490742" cy="5457893"/>
          </a:xfrm>
          <a:prstGeom prst="rect">
            <a:avLst/>
          </a:prstGeom>
        </p:spPr>
      </p:pic>
    </p:spTree>
    <p:extLst>
      <p:ext uri="{BB962C8B-B14F-4D97-AF65-F5344CB8AC3E}">
        <p14:creationId xmlns:p14="http://schemas.microsoft.com/office/powerpoint/2010/main" val="238538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15462056-3A96-49CC-8D5D-AB9C32A31FC8}"/>
              </a:ext>
            </a:extLst>
          </p:cNvPr>
          <p:cNvPicPr/>
          <p:nvPr/>
        </p:nvPicPr>
        <p:blipFill>
          <a:blip r:embed="rId3" cstate="print"/>
          <a:stretch>
            <a:fillRect/>
          </a:stretch>
        </p:blipFill>
        <p:spPr>
          <a:xfrm>
            <a:off x="1439517" y="813060"/>
            <a:ext cx="8459857" cy="5439688"/>
          </a:xfrm>
          <a:prstGeom prst="rect">
            <a:avLst/>
          </a:prstGeom>
        </p:spPr>
      </p:pic>
    </p:spTree>
    <p:extLst>
      <p:ext uri="{BB962C8B-B14F-4D97-AF65-F5344CB8AC3E}">
        <p14:creationId xmlns:p14="http://schemas.microsoft.com/office/powerpoint/2010/main" val="93599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normAutofit fontScale="90000"/>
          </a:bodyPr>
          <a:lstStyle/>
          <a:p>
            <a:pPr algn="ctr"/>
            <a:r>
              <a:rPr lang="zh-CN" altLang="en-US" dirty="0"/>
              <a:t>独立游戏</a:t>
            </a:r>
            <a:br>
              <a:rPr lang="en-US" altLang="zh-CN" dirty="0"/>
            </a:br>
            <a:br>
              <a:rPr lang="en-US" altLang="zh-CN" dirty="0"/>
            </a:br>
            <a:r>
              <a:rPr lang="zh-CN" altLang="en-US" dirty="0"/>
              <a:t>只是能比较任性的游戏</a:t>
            </a:r>
            <a:br>
              <a:rPr lang="en-US" altLang="zh-CN" dirty="0"/>
            </a:br>
            <a:r>
              <a:rPr lang="zh-CN" altLang="en-US" dirty="0"/>
              <a:t>不代表比较容易赚到钱</a:t>
            </a:r>
            <a:br>
              <a:rPr lang="en-US" altLang="zh-CN" dirty="0"/>
            </a:br>
            <a:r>
              <a:rPr lang="zh-CN" altLang="en-US" dirty="0"/>
              <a:t>或是成本比较低</a:t>
            </a:r>
          </a:p>
        </p:txBody>
      </p:sp>
    </p:spTree>
    <p:extLst>
      <p:ext uri="{BB962C8B-B14F-4D97-AF65-F5344CB8AC3E}">
        <p14:creationId xmlns:p14="http://schemas.microsoft.com/office/powerpoint/2010/main" val="882829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独立游戏的商业模式</a:t>
            </a:r>
          </a:p>
        </p:txBody>
      </p:sp>
      <p:grpSp>
        <p:nvGrpSpPr>
          <p:cNvPr id="69" name="object 2">
            <a:extLst>
              <a:ext uri="{FF2B5EF4-FFF2-40B4-BE49-F238E27FC236}">
                <a16:creationId xmlns:a16="http://schemas.microsoft.com/office/drawing/2014/main" id="{11B657C5-1736-433E-8295-BC62BE5399E1}"/>
              </a:ext>
            </a:extLst>
          </p:cNvPr>
          <p:cNvGrpSpPr/>
          <p:nvPr/>
        </p:nvGrpSpPr>
        <p:grpSpPr>
          <a:xfrm>
            <a:off x="926523" y="1840922"/>
            <a:ext cx="3060700" cy="4132579"/>
            <a:chOff x="926523" y="1840922"/>
            <a:chExt cx="3060700" cy="4132579"/>
          </a:xfrm>
        </p:grpSpPr>
        <p:sp>
          <p:nvSpPr>
            <p:cNvPr id="70" name="object 3">
              <a:extLst>
                <a:ext uri="{FF2B5EF4-FFF2-40B4-BE49-F238E27FC236}">
                  <a16:creationId xmlns:a16="http://schemas.microsoft.com/office/drawing/2014/main" id="{B388FB42-8FDE-4CDB-9486-A5F0CB02EF47}"/>
                </a:ext>
              </a:extLst>
            </p:cNvPr>
            <p:cNvSpPr/>
            <p:nvPr/>
          </p:nvSpPr>
          <p:spPr>
            <a:xfrm>
              <a:off x="932873" y="1847272"/>
              <a:ext cx="3048000" cy="4119879"/>
            </a:xfrm>
            <a:custGeom>
              <a:avLst/>
              <a:gdLst/>
              <a:ahLst/>
              <a:cxnLst/>
              <a:rect l="l" t="t" r="r" b="b"/>
              <a:pathLst>
                <a:path w="3048000" h="4119879">
                  <a:moveTo>
                    <a:pt x="2807848" y="0"/>
                  </a:moveTo>
                  <a:lnTo>
                    <a:pt x="240151" y="0"/>
                  </a:lnTo>
                  <a:lnTo>
                    <a:pt x="191752" y="4879"/>
                  </a:lnTo>
                  <a:lnTo>
                    <a:pt x="146673" y="18872"/>
                  </a:lnTo>
                  <a:lnTo>
                    <a:pt x="105880" y="41014"/>
                  </a:lnTo>
                  <a:lnTo>
                    <a:pt x="70338" y="70338"/>
                  </a:lnTo>
                  <a:lnTo>
                    <a:pt x="41014" y="105880"/>
                  </a:lnTo>
                  <a:lnTo>
                    <a:pt x="18872" y="146673"/>
                  </a:lnTo>
                  <a:lnTo>
                    <a:pt x="4879" y="191752"/>
                  </a:lnTo>
                  <a:lnTo>
                    <a:pt x="0" y="240150"/>
                  </a:lnTo>
                  <a:lnTo>
                    <a:pt x="0" y="3879268"/>
                  </a:lnTo>
                  <a:lnTo>
                    <a:pt x="4879" y="3927666"/>
                  </a:lnTo>
                  <a:lnTo>
                    <a:pt x="18872" y="3972745"/>
                  </a:lnTo>
                  <a:lnTo>
                    <a:pt x="41014" y="4013538"/>
                  </a:lnTo>
                  <a:lnTo>
                    <a:pt x="70338" y="4049080"/>
                  </a:lnTo>
                  <a:lnTo>
                    <a:pt x="105880" y="4078404"/>
                  </a:lnTo>
                  <a:lnTo>
                    <a:pt x="146673" y="4100546"/>
                  </a:lnTo>
                  <a:lnTo>
                    <a:pt x="191752" y="4114539"/>
                  </a:lnTo>
                  <a:lnTo>
                    <a:pt x="240151" y="4119418"/>
                  </a:lnTo>
                  <a:lnTo>
                    <a:pt x="2807848" y="4119418"/>
                  </a:lnTo>
                  <a:lnTo>
                    <a:pt x="2856247" y="4114539"/>
                  </a:lnTo>
                  <a:lnTo>
                    <a:pt x="2901326" y="4100546"/>
                  </a:lnTo>
                  <a:lnTo>
                    <a:pt x="2942119" y="4078404"/>
                  </a:lnTo>
                  <a:lnTo>
                    <a:pt x="2977661" y="4049080"/>
                  </a:lnTo>
                  <a:lnTo>
                    <a:pt x="3006986" y="4013538"/>
                  </a:lnTo>
                  <a:lnTo>
                    <a:pt x="3029128" y="3972745"/>
                  </a:lnTo>
                  <a:lnTo>
                    <a:pt x="3043121" y="3927666"/>
                  </a:lnTo>
                  <a:lnTo>
                    <a:pt x="3048000" y="3879268"/>
                  </a:lnTo>
                  <a:lnTo>
                    <a:pt x="3048000" y="240150"/>
                  </a:lnTo>
                  <a:lnTo>
                    <a:pt x="3043121" y="191752"/>
                  </a:lnTo>
                  <a:lnTo>
                    <a:pt x="3029128" y="146673"/>
                  </a:lnTo>
                  <a:lnTo>
                    <a:pt x="3006986" y="105880"/>
                  </a:lnTo>
                  <a:lnTo>
                    <a:pt x="2977661" y="70338"/>
                  </a:lnTo>
                  <a:lnTo>
                    <a:pt x="2942119" y="41014"/>
                  </a:lnTo>
                  <a:lnTo>
                    <a:pt x="2901326" y="18872"/>
                  </a:lnTo>
                  <a:lnTo>
                    <a:pt x="2856247" y="4879"/>
                  </a:lnTo>
                  <a:lnTo>
                    <a:pt x="2807848" y="0"/>
                  </a:lnTo>
                  <a:close/>
                </a:path>
              </a:pathLst>
            </a:custGeom>
            <a:solidFill>
              <a:srgbClr val="4472C4"/>
            </a:solidFill>
          </p:spPr>
          <p:txBody>
            <a:bodyPr wrap="square" lIns="0" tIns="0" rIns="0" bIns="0" rtlCol="0"/>
            <a:lstStyle/>
            <a:p>
              <a:endParaRPr/>
            </a:p>
          </p:txBody>
        </p:sp>
        <p:sp>
          <p:nvSpPr>
            <p:cNvPr id="71" name="object 4">
              <a:extLst>
                <a:ext uri="{FF2B5EF4-FFF2-40B4-BE49-F238E27FC236}">
                  <a16:creationId xmlns:a16="http://schemas.microsoft.com/office/drawing/2014/main" id="{AF294B67-485F-44E3-8B78-509F58686278}"/>
                </a:ext>
              </a:extLst>
            </p:cNvPr>
            <p:cNvSpPr/>
            <p:nvPr/>
          </p:nvSpPr>
          <p:spPr>
            <a:xfrm>
              <a:off x="932873"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2F528F"/>
              </a:solidFill>
            </a:ln>
          </p:spPr>
          <p:txBody>
            <a:bodyPr wrap="square" lIns="0" tIns="0" rIns="0" bIns="0" rtlCol="0"/>
            <a:lstStyle/>
            <a:p>
              <a:endParaRPr/>
            </a:p>
          </p:txBody>
        </p:sp>
        <p:pic>
          <p:nvPicPr>
            <p:cNvPr id="72" name="object 5">
              <a:extLst>
                <a:ext uri="{FF2B5EF4-FFF2-40B4-BE49-F238E27FC236}">
                  <a16:creationId xmlns:a16="http://schemas.microsoft.com/office/drawing/2014/main" id="{63722D79-D3ED-4E45-8D71-A886A0B0D1D2}"/>
                </a:ext>
              </a:extLst>
            </p:cNvPr>
            <p:cNvPicPr/>
            <p:nvPr/>
          </p:nvPicPr>
          <p:blipFill>
            <a:blip r:embed="rId3" cstate="print"/>
            <a:stretch>
              <a:fillRect/>
            </a:stretch>
          </p:blipFill>
          <p:spPr>
            <a:xfrm>
              <a:off x="1417319" y="2819400"/>
              <a:ext cx="2218944" cy="1121664"/>
            </a:xfrm>
            <a:prstGeom prst="rect">
              <a:avLst/>
            </a:prstGeom>
          </p:spPr>
        </p:pic>
        <p:sp>
          <p:nvSpPr>
            <p:cNvPr id="73" name="object 6">
              <a:extLst>
                <a:ext uri="{FF2B5EF4-FFF2-40B4-BE49-F238E27FC236}">
                  <a16:creationId xmlns:a16="http://schemas.microsoft.com/office/drawing/2014/main" id="{4080EE5B-BECA-4ADA-B194-8417367AA04A}"/>
                </a:ext>
              </a:extLst>
            </p:cNvPr>
            <p:cNvSpPr/>
            <p:nvPr/>
          </p:nvSpPr>
          <p:spPr>
            <a:xfrm>
              <a:off x="1653532" y="3057235"/>
              <a:ext cx="1746250" cy="646430"/>
            </a:xfrm>
            <a:custGeom>
              <a:avLst/>
              <a:gdLst/>
              <a:ahLst/>
              <a:cxnLst/>
              <a:rect l="l" t="t" r="r" b="b"/>
              <a:pathLst>
                <a:path w="1746250" h="646429">
                  <a:moveTo>
                    <a:pt x="1637949" y="0"/>
                  </a:moveTo>
                  <a:lnTo>
                    <a:pt x="107725" y="0"/>
                  </a:lnTo>
                  <a:lnTo>
                    <a:pt x="65793" y="8465"/>
                  </a:lnTo>
                  <a:lnTo>
                    <a:pt x="31552" y="31552"/>
                  </a:lnTo>
                  <a:lnTo>
                    <a:pt x="8465" y="65793"/>
                  </a:lnTo>
                  <a:lnTo>
                    <a:pt x="0" y="107725"/>
                  </a:lnTo>
                  <a:lnTo>
                    <a:pt x="0" y="538607"/>
                  </a:lnTo>
                  <a:lnTo>
                    <a:pt x="8465" y="580538"/>
                  </a:lnTo>
                  <a:lnTo>
                    <a:pt x="31552"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FFFF00"/>
            </a:solidFill>
          </p:spPr>
          <p:txBody>
            <a:bodyPr wrap="square" lIns="0" tIns="0" rIns="0" bIns="0" rtlCol="0"/>
            <a:lstStyle/>
            <a:p>
              <a:endParaRPr/>
            </a:p>
          </p:txBody>
        </p:sp>
        <p:sp>
          <p:nvSpPr>
            <p:cNvPr id="74" name="object 7">
              <a:extLst>
                <a:ext uri="{FF2B5EF4-FFF2-40B4-BE49-F238E27FC236}">
                  <a16:creationId xmlns:a16="http://schemas.microsoft.com/office/drawing/2014/main" id="{25BD8D9C-80CC-43A2-AB6B-7B9BF4E032B6}"/>
                </a:ext>
              </a:extLst>
            </p:cNvPr>
            <p:cNvSpPr/>
            <p:nvPr/>
          </p:nvSpPr>
          <p:spPr>
            <a:xfrm>
              <a:off x="1653532" y="3057235"/>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75" name="object 9">
            <a:extLst>
              <a:ext uri="{FF2B5EF4-FFF2-40B4-BE49-F238E27FC236}">
                <a16:creationId xmlns:a16="http://schemas.microsoft.com/office/drawing/2014/main" id="{03AD1658-8E08-4619-8420-A8C206E81327}"/>
              </a:ext>
            </a:extLst>
          </p:cNvPr>
          <p:cNvSpPr txBox="1"/>
          <p:nvPr/>
        </p:nvSpPr>
        <p:spPr>
          <a:xfrm>
            <a:off x="1904069" y="3172459"/>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latin typeface="Microsoft JhengHei"/>
                <a:cs typeface="Microsoft JhengHei"/>
              </a:rPr>
              <a:t>单机买断</a:t>
            </a:r>
            <a:endParaRPr sz="2400" dirty="0">
              <a:latin typeface="Microsoft JhengHei"/>
              <a:cs typeface="Microsoft JhengHei"/>
            </a:endParaRPr>
          </a:p>
        </p:txBody>
      </p:sp>
      <p:grpSp>
        <p:nvGrpSpPr>
          <p:cNvPr id="76" name="object 10">
            <a:extLst>
              <a:ext uri="{FF2B5EF4-FFF2-40B4-BE49-F238E27FC236}">
                <a16:creationId xmlns:a16="http://schemas.microsoft.com/office/drawing/2014/main" id="{9B5761B2-3A44-4B85-B037-BA1628E17DF4}"/>
              </a:ext>
            </a:extLst>
          </p:cNvPr>
          <p:cNvGrpSpPr/>
          <p:nvPr/>
        </p:nvGrpSpPr>
        <p:grpSpPr>
          <a:xfrm>
            <a:off x="1647182" y="4152143"/>
            <a:ext cx="1758950" cy="659130"/>
            <a:chOff x="1647182" y="4152143"/>
            <a:chExt cx="1758950" cy="659130"/>
          </a:xfrm>
        </p:grpSpPr>
        <p:sp>
          <p:nvSpPr>
            <p:cNvPr id="77" name="object 11">
              <a:extLst>
                <a:ext uri="{FF2B5EF4-FFF2-40B4-BE49-F238E27FC236}">
                  <a16:creationId xmlns:a16="http://schemas.microsoft.com/office/drawing/2014/main" id="{1F984FE2-789E-42F1-9CC6-8F090A373EF0}"/>
                </a:ext>
              </a:extLst>
            </p:cNvPr>
            <p:cNvSpPr/>
            <p:nvPr/>
          </p:nvSpPr>
          <p:spPr>
            <a:xfrm>
              <a:off x="1653532" y="4158493"/>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2F5597"/>
            </a:solidFill>
          </p:spPr>
          <p:txBody>
            <a:bodyPr wrap="square" lIns="0" tIns="0" rIns="0" bIns="0" rtlCol="0"/>
            <a:lstStyle/>
            <a:p>
              <a:endParaRPr/>
            </a:p>
          </p:txBody>
        </p:sp>
        <p:sp>
          <p:nvSpPr>
            <p:cNvPr id="78" name="object 12">
              <a:extLst>
                <a:ext uri="{FF2B5EF4-FFF2-40B4-BE49-F238E27FC236}">
                  <a16:creationId xmlns:a16="http://schemas.microsoft.com/office/drawing/2014/main" id="{5AC98BBF-4C17-4CD1-B352-921050EE12D3}"/>
                </a:ext>
              </a:extLst>
            </p:cNvPr>
            <p:cNvSpPr/>
            <p:nvPr/>
          </p:nvSpPr>
          <p:spPr>
            <a:xfrm>
              <a:off x="1653532" y="4158493"/>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79" name="object 13">
            <a:extLst>
              <a:ext uri="{FF2B5EF4-FFF2-40B4-BE49-F238E27FC236}">
                <a16:creationId xmlns:a16="http://schemas.microsoft.com/office/drawing/2014/main" id="{8C10796D-D8C5-4D26-9678-3DE9C8BC734A}"/>
              </a:ext>
            </a:extLst>
          </p:cNvPr>
          <p:cNvSpPr txBox="1"/>
          <p:nvPr/>
        </p:nvSpPr>
        <p:spPr>
          <a:xfrm>
            <a:off x="1904069" y="4272788"/>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持续运营</a:t>
            </a:r>
            <a:endParaRPr sz="2400" dirty="0">
              <a:latin typeface="Microsoft JhengHei"/>
              <a:cs typeface="Microsoft JhengHei"/>
            </a:endParaRPr>
          </a:p>
        </p:txBody>
      </p:sp>
      <p:grpSp>
        <p:nvGrpSpPr>
          <p:cNvPr id="80" name="object 14">
            <a:extLst>
              <a:ext uri="{FF2B5EF4-FFF2-40B4-BE49-F238E27FC236}">
                <a16:creationId xmlns:a16="http://schemas.microsoft.com/office/drawing/2014/main" id="{35776371-31C6-4CD3-B273-CF4145959EF8}"/>
              </a:ext>
            </a:extLst>
          </p:cNvPr>
          <p:cNvGrpSpPr/>
          <p:nvPr/>
        </p:nvGrpSpPr>
        <p:grpSpPr>
          <a:xfrm>
            <a:off x="4625685" y="1840922"/>
            <a:ext cx="3060700" cy="4132579"/>
            <a:chOff x="4625685" y="1840922"/>
            <a:chExt cx="3060700" cy="4132579"/>
          </a:xfrm>
        </p:grpSpPr>
        <p:sp>
          <p:nvSpPr>
            <p:cNvPr id="81" name="object 15">
              <a:extLst>
                <a:ext uri="{FF2B5EF4-FFF2-40B4-BE49-F238E27FC236}">
                  <a16:creationId xmlns:a16="http://schemas.microsoft.com/office/drawing/2014/main" id="{F05218B2-A2C2-4A96-9D9C-F5E436902663}"/>
                </a:ext>
              </a:extLst>
            </p:cNvPr>
            <p:cNvSpPr/>
            <p:nvPr/>
          </p:nvSpPr>
          <p:spPr>
            <a:xfrm>
              <a:off x="4632035" y="1847272"/>
              <a:ext cx="3048000" cy="4119879"/>
            </a:xfrm>
            <a:custGeom>
              <a:avLst/>
              <a:gdLst/>
              <a:ahLst/>
              <a:cxnLst/>
              <a:rect l="l" t="t" r="r" b="b"/>
              <a:pathLst>
                <a:path w="3048000" h="4119879">
                  <a:moveTo>
                    <a:pt x="2807848" y="0"/>
                  </a:moveTo>
                  <a:lnTo>
                    <a:pt x="240150" y="0"/>
                  </a:lnTo>
                  <a:lnTo>
                    <a:pt x="191751" y="4879"/>
                  </a:lnTo>
                  <a:lnTo>
                    <a:pt x="146672" y="18872"/>
                  </a:lnTo>
                  <a:lnTo>
                    <a:pt x="105879" y="41014"/>
                  </a:lnTo>
                  <a:lnTo>
                    <a:pt x="70338" y="70338"/>
                  </a:lnTo>
                  <a:lnTo>
                    <a:pt x="41013" y="105880"/>
                  </a:lnTo>
                  <a:lnTo>
                    <a:pt x="18872" y="146673"/>
                  </a:lnTo>
                  <a:lnTo>
                    <a:pt x="4878" y="191752"/>
                  </a:lnTo>
                  <a:lnTo>
                    <a:pt x="0" y="240150"/>
                  </a:lnTo>
                  <a:lnTo>
                    <a:pt x="0" y="3879268"/>
                  </a:lnTo>
                  <a:lnTo>
                    <a:pt x="4878" y="3927666"/>
                  </a:lnTo>
                  <a:lnTo>
                    <a:pt x="18872" y="3972745"/>
                  </a:lnTo>
                  <a:lnTo>
                    <a:pt x="41013" y="4013538"/>
                  </a:lnTo>
                  <a:lnTo>
                    <a:pt x="70338" y="4049080"/>
                  </a:lnTo>
                  <a:lnTo>
                    <a:pt x="105879" y="4078404"/>
                  </a:lnTo>
                  <a:lnTo>
                    <a:pt x="146672" y="4100546"/>
                  </a:lnTo>
                  <a:lnTo>
                    <a:pt x="191751" y="4114539"/>
                  </a:lnTo>
                  <a:lnTo>
                    <a:pt x="240150" y="4119418"/>
                  </a:lnTo>
                  <a:lnTo>
                    <a:pt x="2807848" y="4119418"/>
                  </a:lnTo>
                  <a:lnTo>
                    <a:pt x="2856247" y="4114539"/>
                  </a:lnTo>
                  <a:lnTo>
                    <a:pt x="2901326" y="4100546"/>
                  </a:lnTo>
                  <a:lnTo>
                    <a:pt x="2942119" y="4078404"/>
                  </a:lnTo>
                  <a:lnTo>
                    <a:pt x="2977661" y="4049080"/>
                  </a:lnTo>
                  <a:lnTo>
                    <a:pt x="3006985" y="4013538"/>
                  </a:lnTo>
                  <a:lnTo>
                    <a:pt x="3029127" y="3972745"/>
                  </a:lnTo>
                  <a:lnTo>
                    <a:pt x="3043120" y="3927666"/>
                  </a:lnTo>
                  <a:lnTo>
                    <a:pt x="3048000" y="3879268"/>
                  </a:lnTo>
                  <a:lnTo>
                    <a:pt x="3048000" y="240150"/>
                  </a:lnTo>
                  <a:lnTo>
                    <a:pt x="3043120" y="191752"/>
                  </a:lnTo>
                  <a:lnTo>
                    <a:pt x="3029127" y="146673"/>
                  </a:lnTo>
                  <a:lnTo>
                    <a:pt x="3006985" y="105880"/>
                  </a:lnTo>
                  <a:lnTo>
                    <a:pt x="2977661" y="70338"/>
                  </a:lnTo>
                  <a:lnTo>
                    <a:pt x="2942119" y="41014"/>
                  </a:lnTo>
                  <a:lnTo>
                    <a:pt x="2901326" y="18872"/>
                  </a:lnTo>
                  <a:lnTo>
                    <a:pt x="2856247" y="4879"/>
                  </a:lnTo>
                  <a:lnTo>
                    <a:pt x="2807848" y="0"/>
                  </a:lnTo>
                  <a:close/>
                </a:path>
              </a:pathLst>
            </a:custGeom>
            <a:solidFill>
              <a:srgbClr val="ED7D31"/>
            </a:solidFill>
          </p:spPr>
          <p:txBody>
            <a:bodyPr wrap="square" lIns="0" tIns="0" rIns="0" bIns="0" rtlCol="0"/>
            <a:lstStyle/>
            <a:p>
              <a:endParaRPr/>
            </a:p>
          </p:txBody>
        </p:sp>
        <p:sp>
          <p:nvSpPr>
            <p:cNvPr id="82" name="object 16">
              <a:extLst>
                <a:ext uri="{FF2B5EF4-FFF2-40B4-BE49-F238E27FC236}">
                  <a16:creationId xmlns:a16="http://schemas.microsoft.com/office/drawing/2014/main" id="{8D22F87C-5CB5-41E9-8C5E-2FCA7A2BFA5E}"/>
                </a:ext>
              </a:extLst>
            </p:cNvPr>
            <p:cNvSpPr/>
            <p:nvPr/>
          </p:nvSpPr>
          <p:spPr>
            <a:xfrm>
              <a:off x="4632035"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AE5A21"/>
              </a:solidFill>
            </a:ln>
          </p:spPr>
          <p:txBody>
            <a:bodyPr wrap="square" lIns="0" tIns="0" rIns="0" bIns="0" rtlCol="0"/>
            <a:lstStyle/>
            <a:p>
              <a:endParaRPr/>
            </a:p>
          </p:txBody>
        </p:sp>
        <p:sp>
          <p:nvSpPr>
            <p:cNvPr id="83" name="object 17">
              <a:extLst>
                <a:ext uri="{FF2B5EF4-FFF2-40B4-BE49-F238E27FC236}">
                  <a16:creationId xmlns:a16="http://schemas.microsoft.com/office/drawing/2014/main" id="{A703DB55-9374-46E4-8620-B643DFC2B0D5}"/>
                </a:ext>
              </a:extLst>
            </p:cNvPr>
            <p:cNvSpPr/>
            <p:nvPr/>
          </p:nvSpPr>
          <p:spPr>
            <a:xfrm>
              <a:off x="5283197" y="2410904"/>
              <a:ext cx="1746250" cy="646430"/>
            </a:xfrm>
            <a:custGeom>
              <a:avLst/>
              <a:gdLst/>
              <a:ahLst/>
              <a:cxnLst/>
              <a:rect l="l" t="t" r="r" b="b"/>
              <a:pathLst>
                <a:path w="1746250" h="646430">
                  <a:moveTo>
                    <a:pt x="1637949" y="0"/>
                  </a:moveTo>
                  <a:lnTo>
                    <a:pt x="107725" y="0"/>
                  </a:lnTo>
                  <a:lnTo>
                    <a:pt x="65793" y="8465"/>
                  </a:lnTo>
                  <a:lnTo>
                    <a:pt x="31551" y="31552"/>
                  </a:lnTo>
                  <a:lnTo>
                    <a:pt x="8465" y="65793"/>
                  </a:lnTo>
                  <a:lnTo>
                    <a:pt x="0" y="107725"/>
                  </a:lnTo>
                  <a:lnTo>
                    <a:pt x="0" y="538607"/>
                  </a:lnTo>
                  <a:lnTo>
                    <a:pt x="8465" y="580538"/>
                  </a:lnTo>
                  <a:lnTo>
                    <a:pt x="31551"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C55A11"/>
            </a:solidFill>
          </p:spPr>
          <p:txBody>
            <a:bodyPr wrap="square" lIns="0" tIns="0" rIns="0" bIns="0" rtlCol="0"/>
            <a:lstStyle/>
            <a:p>
              <a:endParaRPr/>
            </a:p>
          </p:txBody>
        </p:sp>
        <p:sp>
          <p:nvSpPr>
            <p:cNvPr id="84" name="object 18">
              <a:extLst>
                <a:ext uri="{FF2B5EF4-FFF2-40B4-BE49-F238E27FC236}">
                  <a16:creationId xmlns:a16="http://schemas.microsoft.com/office/drawing/2014/main" id="{4963E3F2-FAE6-4933-9318-B4F9ADD3AE98}"/>
                </a:ext>
              </a:extLst>
            </p:cNvPr>
            <p:cNvSpPr/>
            <p:nvPr/>
          </p:nvSpPr>
          <p:spPr>
            <a:xfrm>
              <a:off x="5283197" y="2410904"/>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85" name="object 19">
            <a:extLst>
              <a:ext uri="{FF2B5EF4-FFF2-40B4-BE49-F238E27FC236}">
                <a16:creationId xmlns:a16="http://schemas.microsoft.com/office/drawing/2014/main" id="{8B46E43F-0E65-4C1B-B412-0870CD90BFB2}"/>
              </a:ext>
            </a:extLst>
          </p:cNvPr>
          <p:cNvSpPr txBox="1"/>
          <p:nvPr/>
        </p:nvSpPr>
        <p:spPr>
          <a:xfrm>
            <a:off x="5533734" y="2526284"/>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solidFill>
                  <a:srgbClr val="FFFFFF"/>
                </a:solidFill>
                <a:latin typeface="Microsoft JhengHei"/>
                <a:cs typeface="Microsoft JhengHei"/>
              </a:rPr>
              <a:t>手机</a:t>
            </a:r>
            <a:r>
              <a:rPr sz="2400" spc="-15" dirty="0" err="1">
                <a:solidFill>
                  <a:srgbClr val="FFFFFF"/>
                </a:solidFill>
                <a:latin typeface="Microsoft JhengHei"/>
                <a:cs typeface="Microsoft JhengHei"/>
              </a:rPr>
              <a:t>平台</a:t>
            </a:r>
            <a:endParaRPr sz="2400" dirty="0">
              <a:latin typeface="Microsoft JhengHei"/>
              <a:cs typeface="Microsoft JhengHei"/>
            </a:endParaRPr>
          </a:p>
        </p:txBody>
      </p:sp>
      <p:grpSp>
        <p:nvGrpSpPr>
          <p:cNvPr id="86" name="object 20">
            <a:extLst>
              <a:ext uri="{FF2B5EF4-FFF2-40B4-BE49-F238E27FC236}">
                <a16:creationId xmlns:a16="http://schemas.microsoft.com/office/drawing/2014/main" id="{BF02998D-FB48-42F5-810F-19E6F3DF4C4A}"/>
              </a:ext>
            </a:extLst>
          </p:cNvPr>
          <p:cNvGrpSpPr/>
          <p:nvPr/>
        </p:nvGrpSpPr>
        <p:grpSpPr>
          <a:xfrm>
            <a:off x="5047488" y="3276600"/>
            <a:ext cx="2219325" cy="1118870"/>
            <a:chOff x="5047488" y="3276600"/>
            <a:chExt cx="2219325" cy="1118870"/>
          </a:xfrm>
        </p:grpSpPr>
        <p:pic>
          <p:nvPicPr>
            <p:cNvPr id="87" name="object 21">
              <a:extLst>
                <a:ext uri="{FF2B5EF4-FFF2-40B4-BE49-F238E27FC236}">
                  <a16:creationId xmlns:a16="http://schemas.microsoft.com/office/drawing/2014/main" id="{36AFEB1C-A804-435E-B04C-484B001F11B4}"/>
                </a:ext>
              </a:extLst>
            </p:cNvPr>
            <p:cNvPicPr/>
            <p:nvPr/>
          </p:nvPicPr>
          <p:blipFill>
            <a:blip r:embed="rId4" cstate="print"/>
            <a:stretch>
              <a:fillRect/>
            </a:stretch>
          </p:blipFill>
          <p:spPr>
            <a:xfrm>
              <a:off x="5047488" y="3276600"/>
              <a:ext cx="2218943" cy="1118616"/>
            </a:xfrm>
            <a:prstGeom prst="rect">
              <a:avLst/>
            </a:prstGeom>
          </p:spPr>
        </p:pic>
        <p:sp>
          <p:nvSpPr>
            <p:cNvPr id="88" name="object 22">
              <a:extLst>
                <a:ext uri="{FF2B5EF4-FFF2-40B4-BE49-F238E27FC236}">
                  <a16:creationId xmlns:a16="http://schemas.microsoft.com/office/drawing/2014/main" id="{3ACF65F5-7C1F-430E-A353-D2AF9A825F47}"/>
                </a:ext>
              </a:extLst>
            </p:cNvPr>
            <p:cNvSpPr/>
            <p:nvPr/>
          </p:nvSpPr>
          <p:spPr>
            <a:xfrm>
              <a:off x="5283197" y="3512162"/>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FFFF00"/>
            </a:solidFill>
          </p:spPr>
          <p:txBody>
            <a:bodyPr wrap="square" lIns="0" tIns="0" rIns="0" bIns="0" rtlCol="0"/>
            <a:lstStyle/>
            <a:p>
              <a:endParaRPr/>
            </a:p>
          </p:txBody>
        </p:sp>
        <p:sp>
          <p:nvSpPr>
            <p:cNvPr id="89" name="object 23">
              <a:extLst>
                <a:ext uri="{FF2B5EF4-FFF2-40B4-BE49-F238E27FC236}">
                  <a16:creationId xmlns:a16="http://schemas.microsoft.com/office/drawing/2014/main" id="{078D20EB-3CF9-4CE2-A724-058B1E2F4BC7}"/>
                </a:ext>
              </a:extLst>
            </p:cNvPr>
            <p:cNvSpPr/>
            <p:nvPr/>
          </p:nvSpPr>
          <p:spPr>
            <a:xfrm>
              <a:off x="5283197" y="3512162"/>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90" name="object 24">
            <a:extLst>
              <a:ext uri="{FF2B5EF4-FFF2-40B4-BE49-F238E27FC236}">
                <a16:creationId xmlns:a16="http://schemas.microsoft.com/office/drawing/2014/main" id="{D52248B1-1125-4157-889F-CCA44722EF4A}"/>
              </a:ext>
            </a:extLst>
          </p:cNvPr>
          <p:cNvSpPr txBox="1"/>
          <p:nvPr/>
        </p:nvSpPr>
        <p:spPr>
          <a:xfrm>
            <a:off x="5533734" y="3626611"/>
            <a:ext cx="1244600" cy="382156"/>
          </a:xfrm>
          <a:prstGeom prst="rect">
            <a:avLst/>
          </a:prstGeom>
        </p:spPr>
        <p:txBody>
          <a:bodyPr vert="horz" wrap="square" lIns="0" tIns="12700" rIns="0" bIns="0" rtlCol="0">
            <a:spAutoFit/>
          </a:bodyPr>
          <a:lstStyle/>
          <a:p>
            <a:pPr marL="12700">
              <a:lnSpc>
                <a:spcPct val="100000"/>
              </a:lnSpc>
              <a:spcBef>
                <a:spcPts val="100"/>
              </a:spcBef>
            </a:pPr>
            <a:r>
              <a:rPr sz="2400" spc="-15" dirty="0" err="1">
                <a:latin typeface="Microsoft JhengHei"/>
                <a:cs typeface="Microsoft JhengHei"/>
              </a:rPr>
              <a:t>家用主</a:t>
            </a:r>
            <a:r>
              <a:rPr lang="zh-CN" altLang="en-US" sz="2400" spc="-15" dirty="0">
                <a:latin typeface="Microsoft JhengHei"/>
                <a:cs typeface="Microsoft JhengHei"/>
              </a:rPr>
              <a:t>机</a:t>
            </a:r>
            <a:endParaRPr sz="2400" dirty="0">
              <a:latin typeface="Microsoft JhengHei"/>
              <a:cs typeface="Microsoft JhengHei"/>
            </a:endParaRPr>
          </a:p>
        </p:txBody>
      </p:sp>
      <p:grpSp>
        <p:nvGrpSpPr>
          <p:cNvPr id="91" name="object 25">
            <a:extLst>
              <a:ext uri="{FF2B5EF4-FFF2-40B4-BE49-F238E27FC236}">
                <a16:creationId xmlns:a16="http://schemas.microsoft.com/office/drawing/2014/main" id="{423733E0-CEE1-45B6-A43D-8D476AB21CD3}"/>
              </a:ext>
            </a:extLst>
          </p:cNvPr>
          <p:cNvGrpSpPr/>
          <p:nvPr/>
        </p:nvGrpSpPr>
        <p:grpSpPr>
          <a:xfrm>
            <a:off x="5047488" y="4376928"/>
            <a:ext cx="2219325" cy="1118870"/>
            <a:chOff x="5047488" y="4376928"/>
            <a:chExt cx="2219325" cy="1118870"/>
          </a:xfrm>
        </p:grpSpPr>
        <p:pic>
          <p:nvPicPr>
            <p:cNvPr id="92" name="object 26">
              <a:extLst>
                <a:ext uri="{FF2B5EF4-FFF2-40B4-BE49-F238E27FC236}">
                  <a16:creationId xmlns:a16="http://schemas.microsoft.com/office/drawing/2014/main" id="{D4A21089-E116-49CF-B421-2E4D5B01CE3C}"/>
                </a:ext>
              </a:extLst>
            </p:cNvPr>
            <p:cNvPicPr/>
            <p:nvPr/>
          </p:nvPicPr>
          <p:blipFill>
            <a:blip r:embed="rId5" cstate="print"/>
            <a:stretch>
              <a:fillRect/>
            </a:stretch>
          </p:blipFill>
          <p:spPr>
            <a:xfrm>
              <a:off x="5047488" y="4376928"/>
              <a:ext cx="2218943" cy="1118616"/>
            </a:xfrm>
            <a:prstGeom prst="rect">
              <a:avLst/>
            </a:prstGeom>
          </p:spPr>
        </p:pic>
        <p:sp>
          <p:nvSpPr>
            <p:cNvPr id="93" name="object 27">
              <a:extLst>
                <a:ext uri="{FF2B5EF4-FFF2-40B4-BE49-F238E27FC236}">
                  <a16:creationId xmlns:a16="http://schemas.microsoft.com/office/drawing/2014/main" id="{E8EE0282-A387-489B-8FDF-7DFFFCB4E66C}"/>
                </a:ext>
              </a:extLst>
            </p:cNvPr>
            <p:cNvSpPr/>
            <p:nvPr/>
          </p:nvSpPr>
          <p:spPr>
            <a:xfrm>
              <a:off x="5283197" y="4613418"/>
              <a:ext cx="1746250" cy="646430"/>
            </a:xfrm>
            <a:custGeom>
              <a:avLst/>
              <a:gdLst/>
              <a:ahLst/>
              <a:cxnLst/>
              <a:rect l="l" t="t" r="r" b="b"/>
              <a:pathLst>
                <a:path w="1746250" h="646429">
                  <a:moveTo>
                    <a:pt x="1637949" y="0"/>
                  </a:moveTo>
                  <a:lnTo>
                    <a:pt x="107723" y="0"/>
                  </a:lnTo>
                  <a:lnTo>
                    <a:pt x="65792" y="8465"/>
                  </a:lnTo>
                  <a:lnTo>
                    <a:pt x="31551" y="31551"/>
                  </a:lnTo>
                  <a:lnTo>
                    <a:pt x="8465" y="65793"/>
                  </a:lnTo>
                  <a:lnTo>
                    <a:pt x="0" y="107725"/>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5"/>
                  </a:lnTo>
                  <a:lnTo>
                    <a:pt x="1737207" y="65793"/>
                  </a:lnTo>
                  <a:lnTo>
                    <a:pt x="1714121" y="31551"/>
                  </a:lnTo>
                  <a:lnTo>
                    <a:pt x="1679880" y="8465"/>
                  </a:lnTo>
                  <a:lnTo>
                    <a:pt x="1637949" y="0"/>
                  </a:lnTo>
                  <a:close/>
                </a:path>
              </a:pathLst>
            </a:custGeom>
            <a:solidFill>
              <a:srgbClr val="FFFF00"/>
            </a:solidFill>
          </p:spPr>
          <p:txBody>
            <a:bodyPr wrap="square" lIns="0" tIns="0" rIns="0" bIns="0" rtlCol="0"/>
            <a:lstStyle/>
            <a:p>
              <a:endParaRPr/>
            </a:p>
          </p:txBody>
        </p:sp>
        <p:sp>
          <p:nvSpPr>
            <p:cNvPr id="94" name="object 28">
              <a:extLst>
                <a:ext uri="{FF2B5EF4-FFF2-40B4-BE49-F238E27FC236}">
                  <a16:creationId xmlns:a16="http://schemas.microsoft.com/office/drawing/2014/main" id="{74DD5B66-6ADC-45C5-8D19-A65BEDA02E3F}"/>
                </a:ext>
              </a:extLst>
            </p:cNvPr>
            <p:cNvSpPr/>
            <p:nvPr/>
          </p:nvSpPr>
          <p:spPr>
            <a:xfrm>
              <a:off x="5283197" y="4613418"/>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95" name="object 29">
            <a:extLst>
              <a:ext uri="{FF2B5EF4-FFF2-40B4-BE49-F238E27FC236}">
                <a16:creationId xmlns:a16="http://schemas.microsoft.com/office/drawing/2014/main" id="{6EF20C5B-BBDC-4C82-8721-AFF1125AC9C3}"/>
              </a:ext>
            </a:extLst>
          </p:cNvPr>
          <p:cNvSpPr txBox="1"/>
          <p:nvPr/>
        </p:nvSpPr>
        <p:spPr>
          <a:xfrm>
            <a:off x="5533734" y="4726940"/>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latin typeface="Microsoft JhengHei"/>
                <a:cs typeface="Microsoft JhengHei"/>
              </a:rPr>
              <a:t>个人电脑</a:t>
            </a:r>
            <a:endParaRPr sz="2400" dirty="0">
              <a:latin typeface="Microsoft JhengHei"/>
              <a:cs typeface="Microsoft JhengHei"/>
            </a:endParaRPr>
          </a:p>
        </p:txBody>
      </p:sp>
      <p:grpSp>
        <p:nvGrpSpPr>
          <p:cNvPr id="96" name="object 30">
            <a:extLst>
              <a:ext uri="{FF2B5EF4-FFF2-40B4-BE49-F238E27FC236}">
                <a16:creationId xmlns:a16="http://schemas.microsoft.com/office/drawing/2014/main" id="{EC804580-A99C-4457-89C5-4D0B7816BB23}"/>
              </a:ext>
            </a:extLst>
          </p:cNvPr>
          <p:cNvGrpSpPr/>
          <p:nvPr/>
        </p:nvGrpSpPr>
        <p:grpSpPr>
          <a:xfrm>
            <a:off x="8371032" y="1840922"/>
            <a:ext cx="3060700" cy="4132579"/>
            <a:chOff x="8371032" y="1840922"/>
            <a:chExt cx="3060700" cy="4132579"/>
          </a:xfrm>
        </p:grpSpPr>
        <p:sp>
          <p:nvSpPr>
            <p:cNvPr id="97" name="object 31">
              <a:extLst>
                <a:ext uri="{FF2B5EF4-FFF2-40B4-BE49-F238E27FC236}">
                  <a16:creationId xmlns:a16="http://schemas.microsoft.com/office/drawing/2014/main" id="{EA6A6B1E-E662-4B75-9EED-531889D24465}"/>
                </a:ext>
              </a:extLst>
            </p:cNvPr>
            <p:cNvSpPr/>
            <p:nvPr/>
          </p:nvSpPr>
          <p:spPr>
            <a:xfrm>
              <a:off x="8377382" y="1847272"/>
              <a:ext cx="3048000" cy="4119879"/>
            </a:xfrm>
            <a:custGeom>
              <a:avLst/>
              <a:gdLst/>
              <a:ahLst/>
              <a:cxnLst/>
              <a:rect l="l" t="t" r="r" b="b"/>
              <a:pathLst>
                <a:path w="3048000" h="4119879">
                  <a:moveTo>
                    <a:pt x="2807848" y="0"/>
                  </a:moveTo>
                  <a:lnTo>
                    <a:pt x="240150" y="0"/>
                  </a:lnTo>
                  <a:lnTo>
                    <a:pt x="191751" y="4879"/>
                  </a:lnTo>
                  <a:lnTo>
                    <a:pt x="146672" y="18872"/>
                  </a:lnTo>
                  <a:lnTo>
                    <a:pt x="105879" y="41014"/>
                  </a:lnTo>
                  <a:lnTo>
                    <a:pt x="70338" y="70338"/>
                  </a:lnTo>
                  <a:lnTo>
                    <a:pt x="41013" y="105880"/>
                  </a:lnTo>
                  <a:lnTo>
                    <a:pt x="18872" y="146673"/>
                  </a:lnTo>
                  <a:lnTo>
                    <a:pt x="4878" y="191752"/>
                  </a:lnTo>
                  <a:lnTo>
                    <a:pt x="0" y="240150"/>
                  </a:lnTo>
                  <a:lnTo>
                    <a:pt x="0" y="3879268"/>
                  </a:lnTo>
                  <a:lnTo>
                    <a:pt x="4878" y="3927666"/>
                  </a:lnTo>
                  <a:lnTo>
                    <a:pt x="18872" y="3972745"/>
                  </a:lnTo>
                  <a:lnTo>
                    <a:pt x="41013" y="4013538"/>
                  </a:lnTo>
                  <a:lnTo>
                    <a:pt x="70338" y="4049080"/>
                  </a:lnTo>
                  <a:lnTo>
                    <a:pt x="105879" y="4078404"/>
                  </a:lnTo>
                  <a:lnTo>
                    <a:pt x="146672" y="4100546"/>
                  </a:lnTo>
                  <a:lnTo>
                    <a:pt x="191751" y="4114539"/>
                  </a:lnTo>
                  <a:lnTo>
                    <a:pt x="240150" y="4119418"/>
                  </a:lnTo>
                  <a:lnTo>
                    <a:pt x="2807848" y="4119418"/>
                  </a:lnTo>
                  <a:lnTo>
                    <a:pt x="2856247" y="4114539"/>
                  </a:lnTo>
                  <a:lnTo>
                    <a:pt x="2901326" y="4100546"/>
                  </a:lnTo>
                  <a:lnTo>
                    <a:pt x="2942119" y="4078404"/>
                  </a:lnTo>
                  <a:lnTo>
                    <a:pt x="2977661" y="4049080"/>
                  </a:lnTo>
                  <a:lnTo>
                    <a:pt x="3006985" y="4013538"/>
                  </a:lnTo>
                  <a:lnTo>
                    <a:pt x="3029127" y="3972745"/>
                  </a:lnTo>
                  <a:lnTo>
                    <a:pt x="3043120" y="3927666"/>
                  </a:lnTo>
                  <a:lnTo>
                    <a:pt x="3048000" y="3879268"/>
                  </a:lnTo>
                  <a:lnTo>
                    <a:pt x="3048000" y="240150"/>
                  </a:lnTo>
                  <a:lnTo>
                    <a:pt x="3043120" y="191752"/>
                  </a:lnTo>
                  <a:lnTo>
                    <a:pt x="3029127" y="146673"/>
                  </a:lnTo>
                  <a:lnTo>
                    <a:pt x="3006985" y="105880"/>
                  </a:lnTo>
                  <a:lnTo>
                    <a:pt x="2977661" y="70338"/>
                  </a:lnTo>
                  <a:lnTo>
                    <a:pt x="2942119" y="41014"/>
                  </a:lnTo>
                  <a:lnTo>
                    <a:pt x="2901326" y="18872"/>
                  </a:lnTo>
                  <a:lnTo>
                    <a:pt x="2856247" y="4879"/>
                  </a:lnTo>
                  <a:lnTo>
                    <a:pt x="2807848" y="0"/>
                  </a:lnTo>
                  <a:close/>
                </a:path>
              </a:pathLst>
            </a:custGeom>
            <a:solidFill>
              <a:srgbClr val="70AD47"/>
            </a:solidFill>
          </p:spPr>
          <p:txBody>
            <a:bodyPr wrap="square" lIns="0" tIns="0" rIns="0" bIns="0" rtlCol="0"/>
            <a:lstStyle/>
            <a:p>
              <a:endParaRPr/>
            </a:p>
          </p:txBody>
        </p:sp>
        <p:sp>
          <p:nvSpPr>
            <p:cNvPr id="98" name="object 32">
              <a:extLst>
                <a:ext uri="{FF2B5EF4-FFF2-40B4-BE49-F238E27FC236}">
                  <a16:creationId xmlns:a16="http://schemas.microsoft.com/office/drawing/2014/main" id="{93748F97-BA63-4B91-8219-9E239466E74D}"/>
                </a:ext>
              </a:extLst>
            </p:cNvPr>
            <p:cNvSpPr/>
            <p:nvPr/>
          </p:nvSpPr>
          <p:spPr>
            <a:xfrm>
              <a:off x="8377382" y="1847272"/>
              <a:ext cx="3048000" cy="4119879"/>
            </a:xfrm>
            <a:custGeom>
              <a:avLst/>
              <a:gdLst/>
              <a:ahLst/>
              <a:cxnLst/>
              <a:rect l="l" t="t" r="r" b="b"/>
              <a:pathLst>
                <a:path w="3048000" h="4119879">
                  <a:moveTo>
                    <a:pt x="0" y="240150"/>
                  </a:moveTo>
                  <a:lnTo>
                    <a:pt x="4879" y="191752"/>
                  </a:lnTo>
                  <a:lnTo>
                    <a:pt x="18872" y="146673"/>
                  </a:lnTo>
                  <a:lnTo>
                    <a:pt x="41014" y="105880"/>
                  </a:lnTo>
                  <a:lnTo>
                    <a:pt x="70338" y="70338"/>
                  </a:lnTo>
                  <a:lnTo>
                    <a:pt x="105880" y="41013"/>
                  </a:lnTo>
                  <a:lnTo>
                    <a:pt x="146673" y="18872"/>
                  </a:lnTo>
                  <a:lnTo>
                    <a:pt x="191752" y="4879"/>
                  </a:lnTo>
                  <a:lnTo>
                    <a:pt x="240151" y="0"/>
                  </a:lnTo>
                  <a:lnTo>
                    <a:pt x="2807849" y="0"/>
                  </a:lnTo>
                  <a:lnTo>
                    <a:pt x="2856247" y="4879"/>
                  </a:lnTo>
                  <a:lnTo>
                    <a:pt x="2901326" y="18872"/>
                  </a:lnTo>
                  <a:lnTo>
                    <a:pt x="2942119" y="41013"/>
                  </a:lnTo>
                  <a:lnTo>
                    <a:pt x="2977661" y="70338"/>
                  </a:lnTo>
                  <a:lnTo>
                    <a:pt x="3006986" y="105880"/>
                  </a:lnTo>
                  <a:lnTo>
                    <a:pt x="3029127" y="146673"/>
                  </a:lnTo>
                  <a:lnTo>
                    <a:pt x="3043121" y="191752"/>
                  </a:lnTo>
                  <a:lnTo>
                    <a:pt x="3048000" y="240150"/>
                  </a:lnTo>
                  <a:lnTo>
                    <a:pt x="3048000" y="3879268"/>
                  </a:lnTo>
                  <a:lnTo>
                    <a:pt x="3043121" y="3927666"/>
                  </a:lnTo>
                  <a:lnTo>
                    <a:pt x="3029127" y="3972745"/>
                  </a:lnTo>
                  <a:lnTo>
                    <a:pt x="3006986" y="4013538"/>
                  </a:lnTo>
                  <a:lnTo>
                    <a:pt x="2977661" y="4049080"/>
                  </a:lnTo>
                  <a:lnTo>
                    <a:pt x="2942119" y="4078405"/>
                  </a:lnTo>
                  <a:lnTo>
                    <a:pt x="2901326" y="4100546"/>
                  </a:lnTo>
                  <a:lnTo>
                    <a:pt x="2856247" y="4114540"/>
                  </a:lnTo>
                  <a:lnTo>
                    <a:pt x="2807849" y="4119419"/>
                  </a:lnTo>
                  <a:lnTo>
                    <a:pt x="240151" y="4119419"/>
                  </a:lnTo>
                  <a:lnTo>
                    <a:pt x="191752" y="4114540"/>
                  </a:lnTo>
                  <a:lnTo>
                    <a:pt x="146673" y="4100546"/>
                  </a:lnTo>
                  <a:lnTo>
                    <a:pt x="105880" y="4078405"/>
                  </a:lnTo>
                  <a:lnTo>
                    <a:pt x="70338" y="4049080"/>
                  </a:lnTo>
                  <a:lnTo>
                    <a:pt x="41014" y="4013538"/>
                  </a:lnTo>
                  <a:lnTo>
                    <a:pt x="18872" y="3972745"/>
                  </a:lnTo>
                  <a:lnTo>
                    <a:pt x="4879" y="3927666"/>
                  </a:lnTo>
                  <a:lnTo>
                    <a:pt x="0" y="3879268"/>
                  </a:lnTo>
                  <a:lnTo>
                    <a:pt x="0" y="240150"/>
                  </a:lnTo>
                  <a:close/>
                </a:path>
              </a:pathLst>
            </a:custGeom>
            <a:ln w="12700">
              <a:solidFill>
                <a:srgbClr val="507E32"/>
              </a:solidFill>
            </a:ln>
          </p:spPr>
          <p:txBody>
            <a:bodyPr wrap="square" lIns="0" tIns="0" rIns="0" bIns="0" rtlCol="0"/>
            <a:lstStyle/>
            <a:p>
              <a:endParaRPr/>
            </a:p>
          </p:txBody>
        </p:sp>
        <p:pic>
          <p:nvPicPr>
            <p:cNvPr id="99" name="object 33">
              <a:extLst>
                <a:ext uri="{FF2B5EF4-FFF2-40B4-BE49-F238E27FC236}">
                  <a16:creationId xmlns:a16="http://schemas.microsoft.com/office/drawing/2014/main" id="{F5A6DD7A-E171-445D-9D3A-C9B6DDF313FD}"/>
                </a:ext>
              </a:extLst>
            </p:cNvPr>
            <p:cNvPicPr/>
            <p:nvPr/>
          </p:nvPicPr>
          <p:blipFill>
            <a:blip r:embed="rId6" cstate="print"/>
            <a:stretch>
              <a:fillRect/>
            </a:stretch>
          </p:blipFill>
          <p:spPr>
            <a:xfrm>
              <a:off x="8793480" y="2173223"/>
              <a:ext cx="2215896" cy="1121664"/>
            </a:xfrm>
            <a:prstGeom prst="rect">
              <a:avLst/>
            </a:prstGeom>
          </p:spPr>
        </p:pic>
        <p:sp>
          <p:nvSpPr>
            <p:cNvPr id="100" name="object 34">
              <a:extLst>
                <a:ext uri="{FF2B5EF4-FFF2-40B4-BE49-F238E27FC236}">
                  <a16:creationId xmlns:a16="http://schemas.microsoft.com/office/drawing/2014/main" id="{1997D17C-105A-4DDD-ABB6-46E9F893ADE4}"/>
                </a:ext>
              </a:extLst>
            </p:cNvPr>
            <p:cNvSpPr/>
            <p:nvPr/>
          </p:nvSpPr>
          <p:spPr>
            <a:xfrm>
              <a:off x="9028544" y="2410904"/>
              <a:ext cx="1746250" cy="646430"/>
            </a:xfrm>
            <a:custGeom>
              <a:avLst/>
              <a:gdLst/>
              <a:ahLst/>
              <a:cxnLst/>
              <a:rect l="l" t="t" r="r" b="b"/>
              <a:pathLst>
                <a:path w="1746250" h="646430">
                  <a:moveTo>
                    <a:pt x="1637949" y="0"/>
                  </a:moveTo>
                  <a:lnTo>
                    <a:pt x="107725" y="0"/>
                  </a:lnTo>
                  <a:lnTo>
                    <a:pt x="65793" y="8465"/>
                  </a:lnTo>
                  <a:lnTo>
                    <a:pt x="31552" y="31552"/>
                  </a:lnTo>
                  <a:lnTo>
                    <a:pt x="8465" y="65793"/>
                  </a:lnTo>
                  <a:lnTo>
                    <a:pt x="0" y="107725"/>
                  </a:lnTo>
                  <a:lnTo>
                    <a:pt x="0" y="538607"/>
                  </a:lnTo>
                  <a:lnTo>
                    <a:pt x="8465" y="580538"/>
                  </a:lnTo>
                  <a:lnTo>
                    <a:pt x="31552" y="614779"/>
                  </a:lnTo>
                  <a:lnTo>
                    <a:pt x="65793" y="637865"/>
                  </a:lnTo>
                  <a:lnTo>
                    <a:pt x="107725" y="646330"/>
                  </a:lnTo>
                  <a:lnTo>
                    <a:pt x="1637949" y="646330"/>
                  </a:lnTo>
                  <a:lnTo>
                    <a:pt x="1679880" y="637865"/>
                  </a:lnTo>
                  <a:lnTo>
                    <a:pt x="1714121" y="614779"/>
                  </a:lnTo>
                  <a:lnTo>
                    <a:pt x="1737207" y="580538"/>
                  </a:lnTo>
                  <a:lnTo>
                    <a:pt x="1745673" y="538607"/>
                  </a:lnTo>
                  <a:lnTo>
                    <a:pt x="1745673" y="107725"/>
                  </a:lnTo>
                  <a:lnTo>
                    <a:pt x="1737207" y="65793"/>
                  </a:lnTo>
                  <a:lnTo>
                    <a:pt x="1714121" y="31552"/>
                  </a:lnTo>
                  <a:lnTo>
                    <a:pt x="1679880" y="8465"/>
                  </a:lnTo>
                  <a:lnTo>
                    <a:pt x="1637949" y="0"/>
                  </a:lnTo>
                  <a:close/>
                </a:path>
              </a:pathLst>
            </a:custGeom>
            <a:solidFill>
              <a:srgbClr val="FFFF00"/>
            </a:solidFill>
          </p:spPr>
          <p:txBody>
            <a:bodyPr wrap="square" lIns="0" tIns="0" rIns="0" bIns="0" rtlCol="0"/>
            <a:lstStyle/>
            <a:p>
              <a:endParaRPr/>
            </a:p>
          </p:txBody>
        </p:sp>
        <p:sp>
          <p:nvSpPr>
            <p:cNvPr id="101" name="object 35">
              <a:extLst>
                <a:ext uri="{FF2B5EF4-FFF2-40B4-BE49-F238E27FC236}">
                  <a16:creationId xmlns:a16="http://schemas.microsoft.com/office/drawing/2014/main" id="{2F271AB3-3F9D-4421-8B17-DF6D0CC61801}"/>
                </a:ext>
              </a:extLst>
            </p:cNvPr>
            <p:cNvSpPr/>
            <p:nvPr/>
          </p:nvSpPr>
          <p:spPr>
            <a:xfrm>
              <a:off x="9028544" y="2410904"/>
              <a:ext cx="1746250" cy="646430"/>
            </a:xfrm>
            <a:custGeom>
              <a:avLst/>
              <a:gdLst/>
              <a:ahLst/>
              <a:cxnLst/>
              <a:rect l="l" t="t" r="r" b="b"/>
              <a:pathLst>
                <a:path w="1746250" h="646430">
                  <a:moveTo>
                    <a:pt x="0" y="107724"/>
                  </a:moveTo>
                  <a:lnTo>
                    <a:pt x="8465" y="65793"/>
                  </a:lnTo>
                  <a:lnTo>
                    <a:pt x="31551" y="31551"/>
                  </a:lnTo>
                  <a:lnTo>
                    <a:pt x="65793" y="8465"/>
                  </a:lnTo>
                  <a:lnTo>
                    <a:pt x="107724" y="0"/>
                  </a:lnTo>
                  <a:lnTo>
                    <a:pt x="1637949" y="0"/>
                  </a:lnTo>
                  <a:lnTo>
                    <a:pt x="1679879" y="8465"/>
                  </a:lnTo>
                  <a:lnTo>
                    <a:pt x="1714121" y="31551"/>
                  </a:lnTo>
                  <a:lnTo>
                    <a:pt x="1737207" y="65793"/>
                  </a:lnTo>
                  <a:lnTo>
                    <a:pt x="1745673" y="107724"/>
                  </a:lnTo>
                  <a:lnTo>
                    <a:pt x="1745673" y="538606"/>
                  </a:lnTo>
                  <a:lnTo>
                    <a:pt x="1737207" y="580537"/>
                  </a:lnTo>
                  <a:lnTo>
                    <a:pt x="1714121" y="614779"/>
                  </a:lnTo>
                  <a:lnTo>
                    <a:pt x="1679879" y="637865"/>
                  </a:lnTo>
                  <a:lnTo>
                    <a:pt x="1637949"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102" name="object 36">
            <a:extLst>
              <a:ext uri="{FF2B5EF4-FFF2-40B4-BE49-F238E27FC236}">
                <a16:creationId xmlns:a16="http://schemas.microsoft.com/office/drawing/2014/main" id="{6647FD44-4741-4B3B-9FDB-A5D2FD4A9897}"/>
              </a:ext>
            </a:extLst>
          </p:cNvPr>
          <p:cNvSpPr txBox="1"/>
          <p:nvPr/>
        </p:nvSpPr>
        <p:spPr>
          <a:xfrm>
            <a:off x="9279082" y="2526284"/>
            <a:ext cx="12446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5" dirty="0">
                <a:latin typeface="Microsoft JhengHei"/>
                <a:cs typeface="Microsoft JhengHei"/>
              </a:rPr>
              <a:t>游戏类型</a:t>
            </a:r>
            <a:endParaRPr sz="2400" dirty="0">
              <a:latin typeface="Microsoft JhengHei"/>
              <a:cs typeface="Microsoft JhengHei"/>
            </a:endParaRPr>
          </a:p>
        </p:txBody>
      </p:sp>
      <p:grpSp>
        <p:nvGrpSpPr>
          <p:cNvPr id="103" name="object 37">
            <a:extLst>
              <a:ext uri="{FF2B5EF4-FFF2-40B4-BE49-F238E27FC236}">
                <a16:creationId xmlns:a16="http://schemas.microsoft.com/office/drawing/2014/main" id="{0D7F2E70-AF72-4430-B8AE-6F16AE6D30E8}"/>
              </a:ext>
            </a:extLst>
          </p:cNvPr>
          <p:cNvGrpSpPr/>
          <p:nvPr/>
        </p:nvGrpSpPr>
        <p:grpSpPr>
          <a:xfrm>
            <a:off x="8793480" y="3276600"/>
            <a:ext cx="2216150" cy="1118870"/>
            <a:chOff x="8793480" y="3276600"/>
            <a:chExt cx="2216150" cy="1118870"/>
          </a:xfrm>
        </p:grpSpPr>
        <p:pic>
          <p:nvPicPr>
            <p:cNvPr id="104" name="object 38">
              <a:extLst>
                <a:ext uri="{FF2B5EF4-FFF2-40B4-BE49-F238E27FC236}">
                  <a16:creationId xmlns:a16="http://schemas.microsoft.com/office/drawing/2014/main" id="{6BCAD447-5C11-4056-A1E2-9C03644C653A}"/>
                </a:ext>
              </a:extLst>
            </p:cNvPr>
            <p:cNvPicPr/>
            <p:nvPr/>
          </p:nvPicPr>
          <p:blipFill>
            <a:blip r:embed="rId7" cstate="print"/>
            <a:stretch>
              <a:fillRect/>
            </a:stretch>
          </p:blipFill>
          <p:spPr>
            <a:xfrm>
              <a:off x="8793480" y="3276600"/>
              <a:ext cx="2215896" cy="1118616"/>
            </a:xfrm>
            <a:prstGeom prst="rect">
              <a:avLst/>
            </a:prstGeom>
          </p:spPr>
        </p:pic>
        <p:sp>
          <p:nvSpPr>
            <p:cNvPr id="105" name="object 39">
              <a:extLst>
                <a:ext uri="{FF2B5EF4-FFF2-40B4-BE49-F238E27FC236}">
                  <a16:creationId xmlns:a16="http://schemas.microsoft.com/office/drawing/2014/main" id="{3CD833BD-862B-42E8-8D7F-D697B9D98183}"/>
                </a:ext>
              </a:extLst>
            </p:cNvPr>
            <p:cNvSpPr/>
            <p:nvPr/>
          </p:nvSpPr>
          <p:spPr>
            <a:xfrm>
              <a:off x="9028544" y="3512162"/>
              <a:ext cx="1746250" cy="646430"/>
            </a:xfrm>
            <a:custGeom>
              <a:avLst/>
              <a:gdLst/>
              <a:ahLst/>
              <a:cxnLst/>
              <a:rect l="l" t="t" r="r" b="b"/>
              <a:pathLst>
                <a:path w="1746250" h="646429">
                  <a:moveTo>
                    <a:pt x="1637949"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1637949" y="646330"/>
                  </a:lnTo>
                  <a:lnTo>
                    <a:pt x="1679880" y="637865"/>
                  </a:lnTo>
                  <a:lnTo>
                    <a:pt x="1714121" y="614779"/>
                  </a:lnTo>
                  <a:lnTo>
                    <a:pt x="1737207" y="580538"/>
                  </a:lnTo>
                  <a:lnTo>
                    <a:pt x="1745673" y="538607"/>
                  </a:lnTo>
                  <a:lnTo>
                    <a:pt x="1745673" y="107723"/>
                  </a:lnTo>
                  <a:lnTo>
                    <a:pt x="1737207" y="65792"/>
                  </a:lnTo>
                  <a:lnTo>
                    <a:pt x="1714121" y="31551"/>
                  </a:lnTo>
                  <a:lnTo>
                    <a:pt x="1679880" y="8465"/>
                  </a:lnTo>
                  <a:lnTo>
                    <a:pt x="1637949" y="0"/>
                  </a:lnTo>
                  <a:close/>
                </a:path>
              </a:pathLst>
            </a:custGeom>
            <a:solidFill>
              <a:srgbClr val="FFFF00"/>
            </a:solidFill>
          </p:spPr>
          <p:txBody>
            <a:bodyPr wrap="square" lIns="0" tIns="0" rIns="0" bIns="0" rtlCol="0"/>
            <a:lstStyle/>
            <a:p>
              <a:endParaRPr/>
            </a:p>
          </p:txBody>
        </p:sp>
        <p:sp>
          <p:nvSpPr>
            <p:cNvPr id="106" name="object 40">
              <a:extLst>
                <a:ext uri="{FF2B5EF4-FFF2-40B4-BE49-F238E27FC236}">
                  <a16:creationId xmlns:a16="http://schemas.microsoft.com/office/drawing/2014/main" id="{16210B78-8FF2-4018-9157-5FFCE127B2DB}"/>
                </a:ext>
              </a:extLst>
            </p:cNvPr>
            <p:cNvSpPr/>
            <p:nvPr/>
          </p:nvSpPr>
          <p:spPr>
            <a:xfrm>
              <a:off x="9028544" y="3512162"/>
              <a:ext cx="1746250" cy="646430"/>
            </a:xfrm>
            <a:custGeom>
              <a:avLst/>
              <a:gdLst/>
              <a:ahLst/>
              <a:cxnLst/>
              <a:rect l="l" t="t" r="r" b="b"/>
              <a:pathLst>
                <a:path w="1746250" h="646429">
                  <a:moveTo>
                    <a:pt x="0" y="107724"/>
                  </a:moveTo>
                  <a:lnTo>
                    <a:pt x="8465" y="65793"/>
                  </a:lnTo>
                  <a:lnTo>
                    <a:pt x="31551" y="31551"/>
                  </a:lnTo>
                  <a:lnTo>
                    <a:pt x="65793" y="8465"/>
                  </a:lnTo>
                  <a:lnTo>
                    <a:pt x="107724" y="0"/>
                  </a:lnTo>
                  <a:lnTo>
                    <a:pt x="1637950" y="0"/>
                  </a:lnTo>
                  <a:lnTo>
                    <a:pt x="1679880" y="8465"/>
                  </a:lnTo>
                  <a:lnTo>
                    <a:pt x="1714122" y="31551"/>
                  </a:lnTo>
                  <a:lnTo>
                    <a:pt x="1737208" y="65793"/>
                  </a:lnTo>
                  <a:lnTo>
                    <a:pt x="1745674" y="107724"/>
                  </a:lnTo>
                  <a:lnTo>
                    <a:pt x="1745674" y="538606"/>
                  </a:lnTo>
                  <a:lnTo>
                    <a:pt x="1737208" y="580537"/>
                  </a:lnTo>
                  <a:lnTo>
                    <a:pt x="1714122" y="614779"/>
                  </a:lnTo>
                  <a:lnTo>
                    <a:pt x="1679880" y="637865"/>
                  </a:lnTo>
                  <a:lnTo>
                    <a:pt x="1637950" y="646331"/>
                  </a:lnTo>
                  <a:lnTo>
                    <a:pt x="107724" y="646331"/>
                  </a:lnTo>
                  <a:lnTo>
                    <a:pt x="65793" y="637865"/>
                  </a:lnTo>
                  <a:lnTo>
                    <a:pt x="31551" y="614779"/>
                  </a:lnTo>
                  <a:lnTo>
                    <a:pt x="8465" y="580537"/>
                  </a:lnTo>
                  <a:lnTo>
                    <a:pt x="0" y="538606"/>
                  </a:lnTo>
                  <a:lnTo>
                    <a:pt x="0" y="107724"/>
                  </a:lnTo>
                  <a:close/>
                </a:path>
              </a:pathLst>
            </a:custGeom>
            <a:ln w="12700">
              <a:solidFill>
                <a:srgbClr val="000000"/>
              </a:solidFill>
            </a:ln>
          </p:spPr>
          <p:txBody>
            <a:bodyPr wrap="square" lIns="0" tIns="0" rIns="0" bIns="0" rtlCol="0"/>
            <a:lstStyle/>
            <a:p>
              <a:endParaRPr/>
            </a:p>
          </p:txBody>
        </p:sp>
      </p:grpSp>
      <p:sp>
        <p:nvSpPr>
          <p:cNvPr id="107" name="object 41">
            <a:extLst>
              <a:ext uri="{FF2B5EF4-FFF2-40B4-BE49-F238E27FC236}">
                <a16:creationId xmlns:a16="http://schemas.microsoft.com/office/drawing/2014/main" id="{DF5F2E41-F89D-492D-8578-4185A96861AC}"/>
              </a:ext>
            </a:extLst>
          </p:cNvPr>
          <p:cNvSpPr txBox="1"/>
          <p:nvPr/>
        </p:nvSpPr>
        <p:spPr>
          <a:xfrm>
            <a:off x="9279080" y="3626611"/>
            <a:ext cx="124460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Microsoft JhengHei"/>
                <a:cs typeface="Microsoft JhengHei"/>
              </a:rPr>
              <a:t>玩家族群</a:t>
            </a:r>
            <a:endParaRPr sz="2400">
              <a:latin typeface="Microsoft JhengHei"/>
              <a:cs typeface="Microsoft JhengHei"/>
            </a:endParaRPr>
          </a:p>
        </p:txBody>
      </p:sp>
      <p:grpSp>
        <p:nvGrpSpPr>
          <p:cNvPr id="108" name="object 42">
            <a:extLst>
              <a:ext uri="{FF2B5EF4-FFF2-40B4-BE49-F238E27FC236}">
                <a16:creationId xmlns:a16="http://schemas.microsoft.com/office/drawing/2014/main" id="{A31E2B7E-9D4F-4C97-976F-546DD4F1B599}"/>
              </a:ext>
            </a:extLst>
          </p:cNvPr>
          <p:cNvGrpSpPr/>
          <p:nvPr/>
        </p:nvGrpSpPr>
        <p:grpSpPr>
          <a:xfrm>
            <a:off x="8835156" y="4607068"/>
            <a:ext cx="2132965" cy="659130"/>
            <a:chOff x="8835156" y="4607068"/>
            <a:chExt cx="2132965" cy="659130"/>
          </a:xfrm>
        </p:grpSpPr>
        <p:sp>
          <p:nvSpPr>
            <p:cNvPr id="109" name="object 43">
              <a:extLst>
                <a:ext uri="{FF2B5EF4-FFF2-40B4-BE49-F238E27FC236}">
                  <a16:creationId xmlns:a16="http://schemas.microsoft.com/office/drawing/2014/main" id="{0EEA9DC2-1926-4488-830B-382FDD21AFFA}"/>
                </a:ext>
              </a:extLst>
            </p:cNvPr>
            <p:cNvSpPr/>
            <p:nvPr/>
          </p:nvSpPr>
          <p:spPr>
            <a:xfrm>
              <a:off x="8841506" y="4613418"/>
              <a:ext cx="2120265" cy="646430"/>
            </a:xfrm>
            <a:custGeom>
              <a:avLst/>
              <a:gdLst/>
              <a:ahLst/>
              <a:cxnLst/>
              <a:rect l="l" t="t" r="r" b="b"/>
              <a:pathLst>
                <a:path w="2120265" h="646429">
                  <a:moveTo>
                    <a:pt x="2012022" y="0"/>
                  </a:moveTo>
                  <a:lnTo>
                    <a:pt x="107723" y="0"/>
                  </a:lnTo>
                  <a:lnTo>
                    <a:pt x="65792" y="8465"/>
                  </a:lnTo>
                  <a:lnTo>
                    <a:pt x="31551" y="31551"/>
                  </a:lnTo>
                  <a:lnTo>
                    <a:pt x="8465" y="65792"/>
                  </a:lnTo>
                  <a:lnTo>
                    <a:pt x="0" y="107723"/>
                  </a:lnTo>
                  <a:lnTo>
                    <a:pt x="0" y="538607"/>
                  </a:lnTo>
                  <a:lnTo>
                    <a:pt x="8465" y="580538"/>
                  </a:lnTo>
                  <a:lnTo>
                    <a:pt x="31551" y="614779"/>
                  </a:lnTo>
                  <a:lnTo>
                    <a:pt x="65792" y="637865"/>
                  </a:lnTo>
                  <a:lnTo>
                    <a:pt x="107723" y="646330"/>
                  </a:lnTo>
                  <a:lnTo>
                    <a:pt x="2012022" y="646330"/>
                  </a:lnTo>
                  <a:lnTo>
                    <a:pt x="2053953" y="637865"/>
                  </a:lnTo>
                  <a:lnTo>
                    <a:pt x="2088195" y="614779"/>
                  </a:lnTo>
                  <a:lnTo>
                    <a:pt x="2111281" y="580538"/>
                  </a:lnTo>
                  <a:lnTo>
                    <a:pt x="2119746" y="538607"/>
                  </a:lnTo>
                  <a:lnTo>
                    <a:pt x="2119746" y="107723"/>
                  </a:lnTo>
                  <a:lnTo>
                    <a:pt x="2111281" y="65792"/>
                  </a:lnTo>
                  <a:lnTo>
                    <a:pt x="2088195" y="31551"/>
                  </a:lnTo>
                  <a:lnTo>
                    <a:pt x="2053953" y="8465"/>
                  </a:lnTo>
                  <a:lnTo>
                    <a:pt x="2012022" y="0"/>
                  </a:lnTo>
                  <a:close/>
                </a:path>
              </a:pathLst>
            </a:custGeom>
            <a:solidFill>
              <a:srgbClr val="548235"/>
            </a:solidFill>
          </p:spPr>
          <p:txBody>
            <a:bodyPr wrap="square" lIns="0" tIns="0" rIns="0" bIns="0" rtlCol="0"/>
            <a:lstStyle/>
            <a:p>
              <a:endParaRPr/>
            </a:p>
          </p:txBody>
        </p:sp>
        <p:sp>
          <p:nvSpPr>
            <p:cNvPr id="110" name="object 44">
              <a:extLst>
                <a:ext uri="{FF2B5EF4-FFF2-40B4-BE49-F238E27FC236}">
                  <a16:creationId xmlns:a16="http://schemas.microsoft.com/office/drawing/2014/main" id="{94133BA5-484C-40F2-809E-E0893CAFDB70}"/>
                </a:ext>
              </a:extLst>
            </p:cNvPr>
            <p:cNvSpPr/>
            <p:nvPr/>
          </p:nvSpPr>
          <p:spPr>
            <a:xfrm>
              <a:off x="8841506" y="4613418"/>
              <a:ext cx="2120265" cy="646430"/>
            </a:xfrm>
            <a:custGeom>
              <a:avLst/>
              <a:gdLst/>
              <a:ahLst/>
              <a:cxnLst/>
              <a:rect l="l" t="t" r="r" b="b"/>
              <a:pathLst>
                <a:path w="2120265" h="646429">
                  <a:moveTo>
                    <a:pt x="0" y="107723"/>
                  </a:moveTo>
                  <a:lnTo>
                    <a:pt x="8465" y="65792"/>
                  </a:lnTo>
                  <a:lnTo>
                    <a:pt x="31551" y="31551"/>
                  </a:lnTo>
                  <a:lnTo>
                    <a:pt x="65792" y="8465"/>
                  </a:lnTo>
                  <a:lnTo>
                    <a:pt x="107723" y="0"/>
                  </a:lnTo>
                  <a:lnTo>
                    <a:pt x="2012023" y="0"/>
                  </a:lnTo>
                  <a:lnTo>
                    <a:pt x="2053953" y="8465"/>
                  </a:lnTo>
                  <a:lnTo>
                    <a:pt x="2088195" y="31551"/>
                  </a:lnTo>
                  <a:lnTo>
                    <a:pt x="2111281" y="65792"/>
                  </a:lnTo>
                  <a:lnTo>
                    <a:pt x="2119747" y="107723"/>
                  </a:lnTo>
                  <a:lnTo>
                    <a:pt x="2119747" y="538607"/>
                  </a:lnTo>
                  <a:lnTo>
                    <a:pt x="2111281" y="580538"/>
                  </a:lnTo>
                  <a:lnTo>
                    <a:pt x="2088195" y="614779"/>
                  </a:lnTo>
                  <a:lnTo>
                    <a:pt x="2053953" y="637865"/>
                  </a:lnTo>
                  <a:lnTo>
                    <a:pt x="2012023" y="646331"/>
                  </a:lnTo>
                  <a:lnTo>
                    <a:pt x="107723" y="646331"/>
                  </a:lnTo>
                  <a:lnTo>
                    <a:pt x="65792" y="637865"/>
                  </a:lnTo>
                  <a:lnTo>
                    <a:pt x="31551" y="614779"/>
                  </a:lnTo>
                  <a:lnTo>
                    <a:pt x="8465" y="580538"/>
                  </a:lnTo>
                  <a:lnTo>
                    <a:pt x="0" y="538607"/>
                  </a:lnTo>
                  <a:lnTo>
                    <a:pt x="0" y="107723"/>
                  </a:lnTo>
                  <a:close/>
                </a:path>
              </a:pathLst>
            </a:custGeom>
            <a:ln w="12700">
              <a:solidFill>
                <a:srgbClr val="000000"/>
              </a:solidFill>
            </a:ln>
          </p:spPr>
          <p:txBody>
            <a:bodyPr wrap="square" lIns="0" tIns="0" rIns="0" bIns="0" rtlCol="0"/>
            <a:lstStyle/>
            <a:p>
              <a:endParaRPr/>
            </a:p>
          </p:txBody>
        </p:sp>
      </p:grpSp>
      <p:sp>
        <p:nvSpPr>
          <p:cNvPr id="111" name="object 45">
            <a:extLst>
              <a:ext uri="{FF2B5EF4-FFF2-40B4-BE49-F238E27FC236}">
                <a16:creationId xmlns:a16="http://schemas.microsoft.com/office/drawing/2014/main" id="{256AC56B-0683-464F-B2B3-1DDADAC23E59}"/>
              </a:ext>
            </a:extLst>
          </p:cNvPr>
          <p:cNvSpPr txBox="1"/>
          <p:nvPr/>
        </p:nvSpPr>
        <p:spPr>
          <a:xfrm>
            <a:off x="9126680" y="4726940"/>
            <a:ext cx="1549400"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0" dirty="0">
                <a:solidFill>
                  <a:srgbClr val="FFFFFF"/>
                </a:solidFill>
                <a:latin typeface="Microsoft JhengHei"/>
                <a:cs typeface="Microsoft JhengHei"/>
              </a:rPr>
              <a:t>行销与宣传</a:t>
            </a:r>
            <a:endParaRPr sz="2400" dirty="0">
              <a:latin typeface="Microsoft JhengHei"/>
              <a:cs typeface="Microsoft JhengHei"/>
            </a:endParaRPr>
          </a:p>
        </p:txBody>
      </p:sp>
      <p:sp>
        <p:nvSpPr>
          <p:cNvPr id="112" name="object 46">
            <a:extLst>
              <a:ext uri="{FF2B5EF4-FFF2-40B4-BE49-F238E27FC236}">
                <a16:creationId xmlns:a16="http://schemas.microsoft.com/office/drawing/2014/main" id="{517AF6E0-3CB3-42E4-9A00-650FAA3ACD2F}"/>
              </a:ext>
            </a:extLst>
          </p:cNvPr>
          <p:cNvSpPr txBox="1"/>
          <p:nvPr/>
        </p:nvSpPr>
        <p:spPr>
          <a:xfrm>
            <a:off x="4087322" y="3447795"/>
            <a:ext cx="405765" cy="635000"/>
          </a:xfrm>
          <a:prstGeom prst="rect">
            <a:avLst/>
          </a:prstGeom>
        </p:spPr>
        <p:txBody>
          <a:bodyPr vert="horz" wrap="square" lIns="0" tIns="12700" rIns="0" bIns="0" rtlCol="0">
            <a:spAutoFit/>
          </a:bodyPr>
          <a:lstStyle/>
          <a:p>
            <a:pPr marL="12700">
              <a:lnSpc>
                <a:spcPct val="100000"/>
              </a:lnSpc>
              <a:spcBef>
                <a:spcPts val="100"/>
              </a:spcBef>
            </a:pPr>
            <a:r>
              <a:rPr sz="4000" b="1" spc="-50" dirty="0">
                <a:latin typeface="Microsoft JhengHei"/>
                <a:cs typeface="Microsoft JhengHei"/>
              </a:rPr>
              <a:t>+</a:t>
            </a:r>
            <a:endParaRPr sz="4000">
              <a:latin typeface="Microsoft JhengHei"/>
              <a:cs typeface="Microsoft JhengHei"/>
            </a:endParaRPr>
          </a:p>
        </p:txBody>
      </p:sp>
      <p:sp>
        <p:nvSpPr>
          <p:cNvPr id="113" name="object 47">
            <a:extLst>
              <a:ext uri="{FF2B5EF4-FFF2-40B4-BE49-F238E27FC236}">
                <a16:creationId xmlns:a16="http://schemas.microsoft.com/office/drawing/2014/main" id="{9308C3FB-2D73-4883-8CA9-B6093A7935C9}"/>
              </a:ext>
            </a:extLst>
          </p:cNvPr>
          <p:cNvSpPr txBox="1"/>
          <p:nvPr/>
        </p:nvSpPr>
        <p:spPr>
          <a:xfrm>
            <a:off x="7804957" y="3447795"/>
            <a:ext cx="405765" cy="635000"/>
          </a:xfrm>
          <a:prstGeom prst="rect">
            <a:avLst/>
          </a:prstGeom>
        </p:spPr>
        <p:txBody>
          <a:bodyPr vert="horz" wrap="square" lIns="0" tIns="12700" rIns="0" bIns="0" rtlCol="0">
            <a:spAutoFit/>
          </a:bodyPr>
          <a:lstStyle/>
          <a:p>
            <a:pPr marL="12700">
              <a:lnSpc>
                <a:spcPct val="100000"/>
              </a:lnSpc>
              <a:spcBef>
                <a:spcPts val="100"/>
              </a:spcBef>
            </a:pPr>
            <a:r>
              <a:rPr sz="4000" b="1" spc="-50" dirty="0">
                <a:latin typeface="Microsoft JhengHei"/>
                <a:cs typeface="Microsoft JhengHei"/>
              </a:rPr>
              <a:t>+</a:t>
            </a:r>
            <a:endParaRPr sz="4000">
              <a:latin typeface="Microsoft JhengHei"/>
              <a:cs typeface="Microsoft JhengHei"/>
            </a:endParaRPr>
          </a:p>
        </p:txBody>
      </p:sp>
    </p:spTree>
    <p:extLst>
      <p:ext uri="{BB962C8B-B14F-4D97-AF65-F5344CB8AC3E}">
        <p14:creationId xmlns:p14="http://schemas.microsoft.com/office/powerpoint/2010/main" val="164746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normAutofit fontScale="90000"/>
          </a:bodyPr>
          <a:lstStyle/>
          <a:p>
            <a:pPr algn="ctr"/>
            <a:r>
              <a:rPr lang="zh-CN" altLang="en-US" dirty="0"/>
              <a:t>大众或小众？</a:t>
            </a:r>
            <a:br>
              <a:rPr lang="en-US" altLang="zh-CN" dirty="0"/>
            </a:br>
            <a:r>
              <a:rPr lang="zh-CN" altLang="en-US" dirty="0"/>
              <a:t>游戏类型？</a:t>
            </a:r>
            <a:br>
              <a:rPr lang="en-US" altLang="zh-CN" dirty="0"/>
            </a:br>
            <a:r>
              <a:rPr lang="zh-CN" altLang="en-US" dirty="0"/>
              <a:t>社群与行销？</a:t>
            </a:r>
            <a:br>
              <a:rPr lang="en-US" altLang="zh-CN" dirty="0"/>
            </a:br>
            <a:endParaRPr lang="zh-CN" altLang="en-US" dirty="0"/>
          </a:p>
        </p:txBody>
      </p:sp>
    </p:spTree>
    <p:extLst>
      <p:ext uri="{BB962C8B-B14F-4D97-AF65-F5344CB8AC3E}">
        <p14:creationId xmlns:p14="http://schemas.microsoft.com/office/powerpoint/2010/main" val="2915751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normAutofit fontScale="90000"/>
          </a:bodyPr>
          <a:lstStyle/>
          <a:p>
            <a:pPr algn="ctr"/>
            <a:r>
              <a:rPr lang="zh-CN" altLang="en-US" dirty="0"/>
              <a:t>全球游戏产业发展现状</a:t>
            </a:r>
            <a:br>
              <a:rPr lang="en-US" altLang="zh-CN" dirty="0"/>
            </a:br>
            <a:endParaRPr lang="zh-CN" altLang="en-US" dirty="0"/>
          </a:p>
        </p:txBody>
      </p:sp>
    </p:spTree>
    <p:extLst>
      <p:ext uri="{BB962C8B-B14F-4D97-AF65-F5344CB8AC3E}">
        <p14:creationId xmlns:p14="http://schemas.microsoft.com/office/powerpoint/2010/main" val="2491338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重点趋势</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4836797" cy="4429690"/>
          </a:xfrm>
        </p:spPr>
        <p:txBody>
          <a:bodyPr>
            <a:normAutofit/>
          </a:bodyPr>
          <a:lstStyle/>
          <a:p>
            <a:r>
              <a:rPr lang="zh-TW" altLang="en-US" dirty="0"/>
              <a:t>遊戲產業總體營收增長迅速</a:t>
            </a:r>
          </a:p>
          <a:p>
            <a:r>
              <a:rPr lang="en-US" altLang="zh-TW" dirty="0"/>
              <a:t>3A</a:t>
            </a:r>
            <a:r>
              <a:rPr lang="zh-TW" altLang="en-US" dirty="0"/>
              <a:t>逐漸式微</a:t>
            </a:r>
          </a:p>
          <a:p>
            <a:r>
              <a:rPr lang="zh-TW" altLang="en-US" dirty="0"/>
              <a:t>手機平台增長快速，</a:t>
            </a:r>
            <a:r>
              <a:rPr lang="en-US" altLang="zh-TW" dirty="0"/>
              <a:t>PC</a:t>
            </a:r>
            <a:r>
              <a:rPr lang="zh-TW" altLang="en-US" dirty="0"/>
              <a:t>平台緊追在後</a:t>
            </a:r>
          </a:p>
          <a:p>
            <a:r>
              <a:rPr lang="zh-TW" altLang="en-US" dirty="0"/>
              <a:t>手遊逐漸形成寡頭市場，行銷	佔比暴增。廣告投放變成「必	須」而非「選擇」。</a:t>
            </a:r>
          </a:p>
          <a:p>
            <a:endParaRPr lang="zh-CN" altLang="en-US" dirty="0" err="1"/>
          </a:p>
        </p:txBody>
      </p:sp>
      <p:sp>
        <p:nvSpPr>
          <p:cNvPr id="15" name="object 4">
            <a:extLst>
              <a:ext uri="{FF2B5EF4-FFF2-40B4-BE49-F238E27FC236}">
                <a16:creationId xmlns:a16="http://schemas.microsoft.com/office/drawing/2014/main" id="{678E2EB7-9532-40E2-852E-8C871B02A99E}"/>
              </a:ext>
            </a:extLst>
          </p:cNvPr>
          <p:cNvSpPr txBox="1"/>
          <p:nvPr/>
        </p:nvSpPr>
        <p:spPr>
          <a:xfrm>
            <a:off x="6096000" y="5219700"/>
            <a:ext cx="5907405" cy="1124539"/>
          </a:xfrm>
          <a:prstGeom prst="rect">
            <a:avLst/>
          </a:prstGeom>
        </p:spPr>
        <p:txBody>
          <a:bodyPr vert="horz" wrap="square" lIns="0" tIns="9525" rIns="0" bIns="0" rtlCol="0">
            <a:spAutoFit/>
          </a:bodyPr>
          <a:lstStyle/>
          <a:p>
            <a:pPr marL="12700" marR="164465">
              <a:lnSpc>
                <a:spcPct val="101099"/>
              </a:lnSpc>
              <a:spcBef>
                <a:spcPts val="75"/>
              </a:spcBef>
            </a:pPr>
            <a:r>
              <a:rPr sz="1800" spc="-10" dirty="0">
                <a:latin typeface="Microsoft JhengHei"/>
                <a:cs typeface="Microsoft JhengHei"/>
              </a:rPr>
              <a:t>2019</a:t>
            </a:r>
            <a:r>
              <a:rPr sz="1800" dirty="0">
                <a:latin typeface="Microsoft JhengHei"/>
                <a:cs typeface="Microsoft JhengHei"/>
              </a:rPr>
              <a:t>年全球</a:t>
            </a:r>
            <a:r>
              <a:rPr lang="zh-CN" altLang="en-US" dirty="0">
                <a:latin typeface="Microsoft JhengHei"/>
                <a:cs typeface="Microsoft JhengHei"/>
              </a:rPr>
              <a:t>移动设备</a:t>
            </a:r>
            <a:r>
              <a:rPr sz="1800" dirty="0">
                <a:latin typeface="Microsoft JhengHei"/>
                <a:cs typeface="Microsoft JhengHei"/>
              </a:rPr>
              <a:t>的</a:t>
            </a:r>
            <a:r>
              <a:rPr lang="zh-CN" altLang="en-US" sz="1800" dirty="0">
                <a:latin typeface="Microsoft JhengHei"/>
                <a:cs typeface="Microsoft JhengHei"/>
              </a:rPr>
              <a:t>游戏营收为</a:t>
            </a:r>
            <a:r>
              <a:rPr sz="1800" spc="-10" dirty="0">
                <a:latin typeface="Microsoft JhengHei"/>
                <a:cs typeface="Microsoft JhengHei"/>
              </a:rPr>
              <a:t>669億美元，今年預估</a:t>
            </a:r>
            <a:r>
              <a:rPr sz="1800" dirty="0">
                <a:latin typeface="Microsoft JhengHei"/>
                <a:cs typeface="Microsoft JhengHei"/>
              </a:rPr>
              <a:t>可達</a:t>
            </a:r>
            <a:r>
              <a:rPr sz="1800" spc="-10" dirty="0">
                <a:latin typeface="Microsoft JhengHei"/>
                <a:cs typeface="Microsoft JhengHei"/>
              </a:rPr>
              <a:t>772</a:t>
            </a:r>
            <a:r>
              <a:rPr sz="1800" dirty="0">
                <a:latin typeface="Microsoft JhengHei"/>
                <a:cs typeface="Microsoft JhengHei"/>
              </a:rPr>
              <a:t>億美元，年成長率約為</a:t>
            </a:r>
            <a:r>
              <a:rPr sz="1800" spc="-10" dirty="0">
                <a:latin typeface="Microsoft JhengHei"/>
                <a:cs typeface="Microsoft JhengHei"/>
              </a:rPr>
              <a:t>13.3</a:t>
            </a:r>
            <a:r>
              <a:rPr sz="1800" spc="-30" dirty="0">
                <a:latin typeface="Microsoft JhengHei"/>
                <a:cs typeface="Microsoft JhengHei"/>
              </a:rPr>
              <a:t>％。</a:t>
            </a:r>
            <a:endParaRPr lang="en-US" sz="1800" spc="-30" dirty="0">
              <a:latin typeface="Microsoft JhengHei"/>
              <a:cs typeface="Microsoft JhengHei"/>
            </a:endParaRPr>
          </a:p>
          <a:p>
            <a:pPr marL="12700" marR="164465">
              <a:lnSpc>
                <a:spcPct val="101099"/>
              </a:lnSpc>
              <a:spcBef>
                <a:spcPts val="75"/>
              </a:spcBef>
            </a:pPr>
            <a:r>
              <a:rPr sz="1800" spc="-20" dirty="0">
                <a:latin typeface="Microsoft JhengHei"/>
                <a:cs typeface="Microsoft JhengHei"/>
              </a:rPr>
              <a:t>PC</a:t>
            </a:r>
            <a:r>
              <a:rPr sz="1800" dirty="0">
                <a:latin typeface="Microsoft JhengHei"/>
                <a:cs typeface="Microsoft JhengHei"/>
              </a:rPr>
              <a:t>遊戲去年全球營收</a:t>
            </a:r>
            <a:r>
              <a:rPr sz="1800" spc="-10" dirty="0">
                <a:latin typeface="Microsoft JhengHei"/>
                <a:cs typeface="Microsoft JhengHei"/>
              </a:rPr>
              <a:t>352</a:t>
            </a:r>
            <a:r>
              <a:rPr sz="1800" dirty="0">
                <a:latin typeface="Microsoft JhengHei"/>
                <a:cs typeface="Microsoft JhengHei"/>
              </a:rPr>
              <a:t>億美元，今年預估</a:t>
            </a:r>
            <a:r>
              <a:rPr sz="1800" spc="-10" dirty="0">
                <a:latin typeface="Microsoft JhengHei"/>
                <a:cs typeface="Microsoft JhengHei"/>
              </a:rPr>
              <a:t>369億美元，年</a:t>
            </a:r>
            <a:r>
              <a:rPr sz="1800" dirty="0">
                <a:latin typeface="Microsoft JhengHei"/>
                <a:cs typeface="Microsoft JhengHei"/>
              </a:rPr>
              <a:t>成長率</a:t>
            </a:r>
            <a:r>
              <a:rPr sz="1800" spc="-10" dirty="0">
                <a:latin typeface="Microsoft JhengHei"/>
                <a:cs typeface="Microsoft JhengHei"/>
              </a:rPr>
              <a:t>4.8</a:t>
            </a:r>
            <a:r>
              <a:rPr sz="1800" spc="-30" dirty="0">
                <a:latin typeface="Microsoft JhengHei"/>
                <a:cs typeface="Microsoft JhengHei"/>
              </a:rPr>
              <a:t>％。</a:t>
            </a:r>
            <a:endParaRPr sz="1800" dirty="0">
              <a:latin typeface="Microsoft JhengHei"/>
              <a:cs typeface="Microsoft JhengHei"/>
            </a:endParaRPr>
          </a:p>
        </p:txBody>
      </p:sp>
      <p:grpSp>
        <p:nvGrpSpPr>
          <p:cNvPr id="16" name="object 5">
            <a:extLst>
              <a:ext uri="{FF2B5EF4-FFF2-40B4-BE49-F238E27FC236}">
                <a16:creationId xmlns:a16="http://schemas.microsoft.com/office/drawing/2014/main" id="{903DC978-DA21-473D-8AC6-A2D27196ECED}"/>
              </a:ext>
            </a:extLst>
          </p:cNvPr>
          <p:cNvGrpSpPr/>
          <p:nvPr/>
        </p:nvGrpSpPr>
        <p:grpSpPr>
          <a:xfrm>
            <a:off x="6004560" y="980131"/>
            <a:ext cx="6111875" cy="4050029"/>
            <a:chOff x="5709451" y="651963"/>
            <a:chExt cx="6111875" cy="4050029"/>
          </a:xfrm>
        </p:grpSpPr>
        <p:pic>
          <p:nvPicPr>
            <p:cNvPr id="17" name="object 6">
              <a:extLst>
                <a:ext uri="{FF2B5EF4-FFF2-40B4-BE49-F238E27FC236}">
                  <a16:creationId xmlns:a16="http://schemas.microsoft.com/office/drawing/2014/main" id="{5DCAE528-AF73-411D-9A7E-25C74CC25A9A}"/>
                </a:ext>
              </a:extLst>
            </p:cNvPr>
            <p:cNvPicPr/>
            <p:nvPr/>
          </p:nvPicPr>
          <p:blipFill>
            <a:blip r:embed="rId3" cstate="print"/>
            <a:stretch>
              <a:fillRect/>
            </a:stretch>
          </p:blipFill>
          <p:spPr>
            <a:xfrm>
              <a:off x="5721095" y="819912"/>
              <a:ext cx="6089904" cy="3870960"/>
            </a:xfrm>
            <a:prstGeom prst="rect">
              <a:avLst/>
            </a:prstGeom>
          </p:spPr>
        </p:pic>
        <p:sp>
          <p:nvSpPr>
            <p:cNvPr id="18" name="object 7">
              <a:extLst>
                <a:ext uri="{FF2B5EF4-FFF2-40B4-BE49-F238E27FC236}">
                  <a16:creationId xmlns:a16="http://schemas.microsoft.com/office/drawing/2014/main" id="{173A55D0-E855-4931-BB28-C779B7D25B99}"/>
                </a:ext>
              </a:extLst>
            </p:cNvPr>
            <p:cNvSpPr/>
            <p:nvPr/>
          </p:nvSpPr>
          <p:spPr>
            <a:xfrm>
              <a:off x="5715801" y="658313"/>
              <a:ext cx="6099175" cy="4037329"/>
            </a:xfrm>
            <a:custGeom>
              <a:avLst/>
              <a:gdLst/>
              <a:ahLst/>
              <a:cxnLst/>
              <a:rect l="l" t="t" r="r" b="b"/>
              <a:pathLst>
                <a:path w="6099175" h="4037329">
                  <a:moveTo>
                    <a:pt x="0" y="0"/>
                  </a:moveTo>
                  <a:lnTo>
                    <a:pt x="6099014" y="0"/>
                  </a:lnTo>
                  <a:lnTo>
                    <a:pt x="6099014" y="4037275"/>
                  </a:lnTo>
                  <a:lnTo>
                    <a:pt x="0" y="4037275"/>
                  </a:lnTo>
                  <a:lnTo>
                    <a:pt x="0" y="0"/>
                  </a:lnTo>
                  <a:close/>
                </a:path>
              </a:pathLst>
            </a:custGeom>
            <a:ln w="1270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27091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GB" dirty="0"/>
              <a:t>软工</a:t>
            </a:r>
            <a:endParaRPr lang="zh-CN" altLang="en-US" dirty="0"/>
          </a:p>
        </p:txBody>
      </p:sp>
      <p:pic>
        <p:nvPicPr>
          <p:cNvPr id="4" name="图片 3">
            <a:extLst>
              <a:ext uri="{FF2B5EF4-FFF2-40B4-BE49-F238E27FC236}">
                <a16:creationId xmlns:a16="http://schemas.microsoft.com/office/drawing/2014/main" id="{F846FC16-CE4F-4039-83F5-E04BA8E0D04A}"/>
              </a:ext>
            </a:extLst>
          </p:cNvPr>
          <p:cNvPicPr>
            <a:picLocks noChangeAspect="1"/>
          </p:cNvPicPr>
          <p:nvPr/>
        </p:nvPicPr>
        <p:blipFill>
          <a:blip r:embed="rId2"/>
          <a:stretch>
            <a:fillRect/>
          </a:stretch>
        </p:blipFill>
        <p:spPr>
          <a:xfrm>
            <a:off x="1674678" y="1603596"/>
            <a:ext cx="9556968" cy="365080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Newzoo</a:t>
            </a:r>
            <a:r>
              <a:rPr lang="zh-CN" altLang="en-US" dirty="0"/>
              <a:t>分析报告</a:t>
            </a:r>
          </a:p>
        </p:txBody>
      </p:sp>
      <p:pic>
        <p:nvPicPr>
          <p:cNvPr id="10" name="object 2">
            <a:extLst>
              <a:ext uri="{FF2B5EF4-FFF2-40B4-BE49-F238E27FC236}">
                <a16:creationId xmlns:a16="http://schemas.microsoft.com/office/drawing/2014/main" id="{EF79732F-9C7D-438C-B549-CE424BE4C36D}"/>
              </a:ext>
            </a:extLst>
          </p:cNvPr>
          <p:cNvPicPr/>
          <p:nvPr/>
        </p:nvPicPr>
        <p:blipFill>
          <a:blip r:embed="rId3" cstate="print"/>
          <a:stretch>
            <a:fillRect/>
          </a:stretch>
        </p:blipFill>
        <p:spPr>
          <a:xfrm>
            <a:off x="435280" y="1939827"/>
            <a:ext cx="5468307" cy="3883127"/>
          </a:xfrm>
          <a:prstGeom prst="rect">
            <a:avLst/>
          </a:prstGeom>
        </p:spPr>
      </p:pic>
      <p:pic>
        <p:nvPicPr>
          <p:cNvPr id="11" name="object 3">
            <a:extLst>
              <a:ext uri="{FF2B5EF4-FFF2-40B4-BE49-F238E27FC236}">
                <a16:creationId xmlns:a16="http://schemas.microsoft.com/office/drawing/2014/main" id="{685092CF-2C85-4C56-B739-738F7408AF6C}"/>
              </a:ext>
            </a:extLst>
          </p:cNvPr>
          <p:cNvPicPr/>
          <p:nvPr/>
        </p:nvPicPr>
        <p:blipFill>
          <a:blip r:embed="rId4" cstate="print"/>
          <a:stretch>
            <a:fillRect/>
          </a:stretch>
        </p:blipFill>
        <p:spPr>
          <a:xfrm>
            <a:off x="6407603" y="2005562"/>
            <a:ext cx="5062400" cy="3610236"/>
          </a:xfrm>
          <a:prstGeom prst="rect">
            <a:avLst/>
          </a:prstGeom>
        </p:spPr>
      </p:pic>
      <p:sp>
        <p:nvSpPr>
          <p:cNvPr id="12" name="object 4">
            <a:extLst>
              <a:ext uri="{FF2B5EF4-FFF2-40B4-BE49-F238E27FC236}">
                <a16:creationId xmlns:a16="http://schemas.microsoft.com/office/drawing/2014/main" id="{E403E075-3AFD-4094-9801-97C1B7BB2669}"/>
              </a:ext>
            </a:extLst>
          </p:cNvPr>
          <p:cNvSpPr/>
          <p:nvPr/>
        </p:nvSpPr>
        <p:spPr>
          <a:xfrm>
            <a:off x="146636" y="4825855"/>
            <a:ext cx="6064885" cy="1165225"/>
          </a:xfrm>
          <a:custGeom>
            <a:avLst/>
            <a:gdLst/>
            <a:ahLst/>
            <a:cxnLst/>
            <a:rect l="l" t="t" r="r" b="b"/>
            <a:pathLst>
              <a:path w="6064885" h="1165225">
                <a:moveTo>
                  <a:pt x="0" y="582386"/>
                </a:moveTo>
                <a:lnTo>
                  <a:pt x="8071" y="539564"/>
                </a:lnTo>
                <a:lnTo>
                  <a:pt x="31913" y="497583"/>
                </a:lnTo>
                <a:lnTo>
                  <a:pt x="70965" y="456549"/>
                </a:lnTo>
                <a:lnTo>
                  <a:pt x="105172" y="429773"/>
                </a:lnTo>
                <a:lnTo>
                  <a:pt x="145724" y="403499"/>
                </a:lnTo>
                <a:lnTo>
                  <a:pt x="192454" y="377757"/>
                </a:lnTo>
                <a:lnTo>
                  <a:pt x="245198" y="352579"/>
                </a:lnTo>
                <a:lnTo>
                  <a:pt x="303787" y="327999"/>
                </a:lnTo>
                <a:lnTo>
                  <a:pt x="368058" y="304047"/>
                </a:lnTo>
                <a:lnTo>
                  <a:pt x="437842" y="280756"/>
                </a:lnTo>
                <a:lnTo>
                  <a:pt x="474750" y="269368"/>
                </a:lnTo>
                <a:lnTo>
                  <a:pt x="512975" y="258157"/>
                </a:lnTo>
                <a:lnTo>
                  <a:pt x="552495" y="247127"/>
                </a:lnTo>
                <a:lnTo>
                  <a:pt x="593290" y="236282"/>
                </a:lnTo>
                <a:lnTo>
                  <a:pt x="635340" y="225626"/>
                </a:lnTo>
                <a:lnTo>
                  <a:pt x="678622" y="215163"/>
                </a:lnTo>
                <a:lnTo>
                  <a:pt x="723117" y="204898"/>
                </a:lnTo>
                <a:lnTo>
                  <a:pt x="768804" y="194833"/>
                </a:lnTo>
                <a:lnTo>
                  <a:pt x="815662" y="184973"/>
                </a:lnTo>
                <a:lnTo>
                  <a:pt x="863670" y="175322"/>
                </a:lnTo>
                <a:lnTo>
                  <a:pt x="912807" y="165884"/>
                </a:lnTo>
                <a:lnTo>
                  <a:pt x="963054" y="156663"/>
                </a:lnTo>
                <a:lnTo>
                  <a:pt x="1014388" y="147663"/>
                </a:lnTo>
                <a:lnTo>
                  <a:pt x="1066790" y="138888"/>
                </a:lnTo>
                <a:lnTo>
                  <a:pt x="1120238" y="130342"/>
                </a:lnTo>
                <a:lnTo>
                  <a:pt x="1174712" y="122029"/>
                </a:lnTo>
                <a:lnTo>
                  <a:pt x="1230191" y="113953"/>
                </a:lnTo>
                <a:lnTo>
                  <a:pt x="1286654" y="106117"/>
                </a:lnTo>
                <a:lnTo>
                  <a:pt x="1344080" y="98527"/>
                </a:lnTo>
                <a:lnTo>
                  <a:pt x="1402449" y="91185"/>
                </a:lnTo>
                <a:lnTo>
                  <a:pt x="1461741" y="84096"/>
                </a:lnTo>
                <a:lnTo>
                  <a:pt x="1521933" y="77264"/>
                </a:lnTo>
                <a:lnTo>
                  <a:pt x="1583006" y="70692"/>
                </a:lnTo>
                <a:lnTo>
                  <a:pt x="1644939" y="64386"/>
                </a:lnTo>
                <a:lnTo>
                  <a:pt x="1707710" y="58348"/>
                </a:lnTo>
                <a:lnTo>
                  <a:pt x="1771300" y="52583"/>
                </a:lnTo>
                <a:lnTo>
                  <a:pt x="1835687" y="47095"/>
                </a:lnTo>
                <a:lnTo>
                  <a:pt x="1900851" y="41887"/>
                </a:lnTo>
                <a:lnTo>
                  <a:pt x="1966770" y="36964"/>
                </a:lnTo>
                <a:lnTo>
                  <a:pt x="2033425" y="32330"/>
                </a:lnTo>
                <a:lnTo>
                  <a:pt x="2100794" y="27989"/>
                </a:lnTo>
                <a:lnTo>
                  <a:pt x="2168857" y="23944"/>
                </a:lnTo>
                <a:lnTo>
                  <a:pt x="2237593" y="20200"/>
                </a:lnTo>
                <a:lnTo>
                  <a:pt x="2306981" y="16761"/>
                </a:lnTo>
                <a:lnTo>
                  <a:pt x="2377000" y="13630"/>
                </a:lnTo>
                <a:lnTo>
                  <a:pt x="2447630" y="10812"/>
                </a:lnTo>
                <a:lnTo>
                  <a:pt x="2518850" y="8310"/>
                </a:lnTo>
                <a:lnTo>
                  <a:pt x="2590638" y="6129"/>
                </a:lnTo>
                <a:lnTo>
                  <a:pt x="2662975" y="4273"/>
                </a:lnTo>
                <a:lnTo>
                  <a:pt x="2735840" y="2745"/>
                </a:lnTo>
                <a:lnTo>
                  <a:pt x="2809212" y="1550"/>
                </a:lnTo>
                <a:lnTo>
                  <a:pt x="2883069" y="691"/>
                </a:lnTo>
                <a:lnTo>
                  <a:pt x="2957392" y="173"/>
                </a:lnTo>
                <a:lnTo>
                  <a:pt x="3032160" y="0"/>
                </a:lnTo>
                <a:lnTo>
                  <a:pt x="3106927" y="173"/>
                </a:lnTo>
                <a:lnTo>
                  <a:pt x="3181250" y="691"/>
                </a:lnTo>
                <a:lnTo>
                  <a:pt x="3255107" y="1550"/>
                </a:lnTo>
                <a:lnTo>
                  <a:pt x="3328479" y="2745"/>
                </a:lnTo>
                <a:lnTo>
                  <a:pt x="3401344" y="4273"/>
                </a:lnTo>
                <a:lnTo>
                  <a:pt x="3473681" y="6129"/>
                </a:lnTo>
                <a:lnTo>
                  <a:pt x="3545470" y="8310"/>
                </a:lnTo>
                <a:lnTo>
                  <a:pt x="3616689" y="10812"/>
                </a:lnTo>
                <a:lnTo>
                  <a:pt x="3687319" y="13630"/>
                </a:lnTo>
                <a:lnTo>
                  <a:pt x="3757338" y="16761"/>
                </a:lnTo>
                <a:lnTo>
                  <a:pt x="3826726" y="20200"/>
                </a:lnTo>
                <a:lnTo>
                  <a:pt x="3895462" y="23944"/>
                </a:lnTo>
                <a:lnTo>
                  <a:pt x="3963525" y="27989"/>
                </a:lnTo>
                <a:lnTo>
                  <a:pt x="4030894" y="32330"/>
                </a:lnTo>
                <a:lnTo>
                  <a:pt x="4097549" y="36964"/>
                </a:lnTo>
                <a:lnTo>
                  <a:pt x="4163468" y="41887"/>
                </a:lnTo>
                <a:lnTo>
                  <a:pt x="4228632" y="47095"/>
                </a:lnTo>
                <a:lnTo>
                  <a:pt x="4293019" y="52583"/>
                </a:lnTo>
                <a:lnTo>
                  <a:pt x="4356609" y="58348"/>
                </a:lnTo>
                <a:lnTo>
                  <a:pt x="4419380" y="64386"/>
                </a:lnTo>
                <a:lnTo>
                  <a:pt x="4481313" y="70692"/>
                </a:lnTo>
                <a:lnTo>
                  <a:pt x="4542386" y="77264"/>
                </a:lnTo>
                <a:lnTo>
                  <a:pt x="4602578" y="84096"/>
                </a:lnTo>
                <a:lnTo>
                  <a:pt x="4661870" y="91185"/>
                </a:lnTo>
                <a:lnTo>
                  <a:pt x="4720239" y="98527"/>
                </a:lnTo>
                <a:lnTo>
                  <a:pt x="4777665" y="106117"/>
                </a:lnTo>
                <a:lnTo>
                  <a:pt x="4834129" y="113953"/>
                </a:lnTo>
                <a:lnTo>
                  <a:pt x="4889607" y="122029"/>
                </a:lnTo>
                <a:lnTo>
                  <a:pt x="4944081" y="130342"/>
                </a:lnTo>
                <a:lnTo>
                  <a:pt x="4997529" y="138888"/>
                </a:lnTo>
                <a:lnTo>
                  <a:pt x="5049931" y="147663"/>
                </a:lnTo>
                <a:lnTo>
                  <a:pt x="5101265" y="156663"/>
                </a:lnTo>
                <a:lnTo>
                  <a:pt x="5151512" y="165884"/>
                </a:lnTo>
                <a:lnTo>
                  <a:pt x="5200649" y="175322"/>
                </a:lnTo>
                <a:lnTo>
                  <a:pt x="5248658" y="184973"/>
                </a:lnTo>
                <a:lnTo>
                  <a:pt x="5295515" y="194833"/>
                </a:lnTo>
                <a:lnTo>
                  <a:pt x="5341202" y="204898"/>
                </a:lnTo>
                <a:lnTo>
                  <a:pt x="5385697" y="215163"/>
                </a:lnTo>
                <a:lnTo>
                  <a:pt x="5428980" y="225626"/>
                </a:lnTo>
                <a:lnTo>
                  <a:pt x="5471029" y="236282"/>
                </a:lnTo>
                <a:lnTo>
                  <a:pt x="5511824" y="247127"/>
                </a:lnTo>
                <a:lnTo>
                  <a:pt x="5551344" y="258157"/>
                </a:lnTo>
                <a:lnTo>
                  <a:pt x="5589569" y="269368"/>
                </a:lnTo>
                <a:lnTo>
                  <a:pt x="5626477" y="280756"/>
                </a:lnTo>
                <a:lnTo>
                  <a:pt x="5696262" y="304047"/>
                </a:lnTo>
                <a:lnTo>
                  <a:pt x="5760532" y="327999"/>
                </a:lnTo>
                <a:lnTo>
                  <a:pt x="5819121" y="352579"/>
                </a:lnTo>
                <a:lnTo>
                  <a:pt x="5871865" y="377757"/>
                </a:lnTo>
                <a:lnTo>
                  <a:pt x="5918595" y="403499"/>
                </a:lnTo>
                <a:lnTo>
                  <a:pt x="5959147" y="429773"/>
                </a:lnTo>
                <a:lnTo>
                  <a:pt x="5993355" y="456549"/>
                </a:lnTo>
                <a:lnTo>
                  <a:pt x="6021051" y="483794"/>
                </a:lnTo>
                <a:lnTo>
                  <a:pt x="6050025" y="525472"/>
                </a:lnTo>
                <a:lnTo>
                  <a:pt x="6063416" y="568025"/>
                </a:lnTo>
                <a:lnTo>
                  <a:pt x="6064320" y="582386"/>
                </a:lnTo>
                <a:lnTo>
                  <a:pt x="6063416" y="596746"/>
                </a:lnTo>
                <a:lnTo>
                  <a:pt x="6050025" y="639299"/>
                </a:lnTo>
                <a:lnTo>
                  <a:pt x="6021051" y="680977"/>
                </a:lnTo>
                <a:lnTo>
                  <a:pt x="5993355" y="708222"/>
                </a:lnTo>
                <a:lnTo>
                  <a:pt x="5959147" y="734998"/>
                </a:lnTo>
                <a:lnTo>
                  <a:pt x="5918595" y="761272"/>
                </a:lnTo>
                <a:lnTo>
                  <a:pt x="5871865" y="787014"/>
                </a:lnTo>
                <a:lnTo>
                  <a:pt x="5819121" y="812192"/>
                </a:lnTo>
                <a:lnTo>
                  <a:pt x="5760532" y="836772"/>
                </a:lnTo>
                <a:lnTo>
                  <a:pt x="5696262" y="860724"/>
                </a:lnTo>
                <a:lnTo>
                  <a:pt x="5626477" y="884015"/>
                </a:lnTo>
                <a:lnTo>
                  <a:pt x="5589569" y="895403"/>
                </a:lnTo>
                <a:lnTo>
                  <a:pt x="5551344" y="906614"/>
                </a:lnTo>
                <a:lnTo>
                  <a:pt x="5511824" y="917644"/>
                </a:lnTo>
                <a:lnTo>
                  <a:pt x="5471029" y="928489"/>
                </a:lnTo>
                <a:lnTo>
                  <a:pt x="5428980" y="939145"/>
                </a:lnTo>
                <a:lnTo>
                  <a:pt x="5385697" y="949608"/>
                </a:lnTo>
                <a:lnTo>
                  <a:pt x="5341202" y="959873"/>
                </a:lnTo>
                <a:lnTo>
                  <a:pt x="5295515" y="969938"/>
                </a:lnTo>
                <a:lnTo>
                  <a:pt x="5248658" y="979798"/>
                </a:lnTo>
                <a:lnTo>
                  <a:pt x="5200649" y="989449"/>
                </a:lnTo>
                <a:lnTo>
                  <a:pt x="5151512" y="998887"/>
                </a:lnTo>
                <a:lnTo>
                  <a:pt x="5101265" y="1008108"/>
                </a:lnTo>
                <a:lnTo>
                  <a:pt x="5049931" y="1017108"/>
                </a:lnTo>
                <a:lnTo>
                  <a:pt x="4997529" y="1025883"/>
                </a:lnTo>
                <a:lnTo>
                  <a:pt x="4944081" y="1034429"/>
                </a:lnTo>
                <a:lnTo>
                  <a:pt x="4889607" y="1042742"/>
                </a:lnTo>
                <a:lnTo>
                  <a:pt x="4834129" y="1050818"/>
                </a:lnTo>
                <a:lnTo>
                  <a:pt x="4777665" y="1058654"/>
                </a:lnTo>
                <a:lnTo>
                  <a:pt x="4720239" y="1066244"/>
                </a:lnTo>
                <a:lnTo>
                  <a:pt x="4661870" y="1073586"/>
                </a:lnTo>
                <a:lnTo>
                  <a:pt x="4602578" y="1080675"/>
                </a:lnTo>
                <a:lnTo>
                  <a:pt x="4542386" y="1087507"/>
                </a:lnTo>
                <a:lnTo>
                  <a:pt x="4481313" y="1094079"/>
                </a:lnTo>
                <a:lnTo>
                  <a:pt x="4419380" y="1100385"/>
                </a:lnTo>
                <a:lnTo>
                  <a:pt x="4356609" y="1106423"/>
                </a:lnTo>
                <a:lnTo>
                  <a:pt x="4293019" y="1112188"/>
                </a:lnTo>
                <a:lnTo>
                  <a:pt x="4228632" y="1117676"/>
                </a:lnTo>
                <a:lnTo>
                  <a:pt x="4163468" y="1122884"/>
                </a:lnTo>
                <a:lnTo>
                  <a:pt x="4097549" y="1127807"/>
                </a:lnTo>
                <a:lnTo>
                  <a:pt x="4030894" y="1132441"/>
                </a:lnTo>
                <a:lnTo>
                  <a:pt x="3963525" y="1136782"/>
                </a:lnTo>
                <a:lnTo>
                  <a:pt x="3895462" y="1140827"/>
                </a:lnTo>
                <a:lnTo>
                  <a:pt x="3826726" y="1144571"/>
                </a:lnTo>
                <a:lnTo>
                  <a:pt x="3757338" y="1148011"/>
                </a:lnTo>
                <a:lnTo>
                  <a:pt x="3687319" y="1151141"/>
                </a:lnTo>
                <a:lnTo>
                  <a:pt x="3616689" y="1153959"/>
                </a:lnTo>
                <a:lnTo>
                  <a:pt x="3545470" y="1156461"/>
                </a:lnTo>
                <a:lnTo>
                  <a:pt x="3473681" y="1158642"/>
                </a:lnTo>
                <a:lnTo>
                  <a:pt x="3401344" y="1160498"/>
                </a:lnTo>
                <a:lnTo>
                  <a:pt x="3328479" y="1162026"/>
                </a:lnTo>
                <a:lnTo>
                  <a:pt x="3255107" y="1163221"/>
                </a:lnTo>
                <a:lnTo>
                  <a:pt x="3181250" y="1164080"/>
                </a:lnTo>
                <a:lnTo>
                  <a:pt x="3106927" y="1164598"/>
                </a:lnTo>
                <a:lnTo>
                  <a:pt x="3032160" y="1164772"/>
                </a:lnTo>
                <a:lnTo>
                  <a:pt x="2957392" y="1164598"/>
                </a:lnTo>
                <a:lnTo>
                  <a:pt x="2883069" y="1164080"/>
                </a:lnTo>
                <a:lnTo>
                  <a:pt x="2809212" y="1163221"/>
                </a:lnTo>
                <a:lnTo>
                  <a:pt x="2735840" y="1162026"/>
                </a:lnTo>
                <a:lnTo>
                  <a:pt x="2662975" y="1160498"/>
                </a:lnTo>
                <a:lnTo>
                  <a:pt x="2590638" y="1158642"/>
                </a:lnTo>
                <a:lnTo>
                  <a:pt x="2518850" y="1156461"/>
                </a:lnTo>
                <a:lnTo>
                  <a:pt x="2447630" y="1153959"/>
                </a:lnTo>
                <a:lnTo>
                  <a:pt x="2377000" y="1151141"/>
                </a:lnTo>
                <a:lnTo>
                  <a:pt x="2306981" y="1148011"/>
                </a:lnTo>
                <a:lnTo>
                  <a:pt x="2237593" y="1144571"/>
                </a:lnTo>
                <a:lnTo>
                  <a:pt x="2168857" y="1140827"/>
                </a:lnTo>
                <a:lnTo>
                  <a:pt x="2100794" y="1136782"/>
                </a:lnTo>
                <a:lnTo>
                  <a:pt x="2033425" y="1132441"/>
                </a:lnTo>
                <a:lnTo>
                  <a:pt x="1966770" y="1127807"/>
                </a:lnTo>
                <a:lnTo>
                  <a:pt x="1900851" y="1122884"/>
                </a:lnTo>
                <a:lnTo>
                  <a:pt x="1835687" y="1117676"/>
                </a:lnTo>
                <a:lnTo>
                  <a:pt x="1771300" y="1112188"/>
                </a:lnTo>
                <a:lnTo>
                  <a:pt x="1707710" y="1106423"/>
                </a:lnTo>
                <a:lnTo>
                  <a:pt x="1644939" y="1100385"/>
                </a:lnTo>
                <a:lnTo>
                  <a:pt x="1583006" y="1094079"/>
                </a:lnTo>
                <a:lnTo>
                  <a:pt x="1521933" y="1087507"/>
                </a:lnTo>
                <a:lnTo>
                  <a:pt x="1461741" y="1080675"/>
                </a:lnTo>
                <a:lnTo>
                  <a:pt x="1402449" y="1073586"/>
                </a:lnTo>
                <a:lnTo>
                  <a:pt x="1344080" y="1066244"/>
                </a:lnTo>
                <a:lnTo>
                  <a:pt x="1286654" y="1058654"/>
                </a:lnTo>
                <a:lnTo>
                  <a:pt x="1230191" y="1050818"/>
                </a:lnTo>
                <a:lnTo>
                  <a:pt x="1174712" y="1042742"/>
                </a:lnTo>
                <a:lnTo>
                  <a:pt x="1120238" y="1034429"/>
                </a:lnTo>
                <a:lnTo>
                  <a:pt x="1066790" y="1025883"/>
                </a:lnTo>
                <a:lnTo>
                  <a:pt x="1014388" y="1017108"/>
                </a:lnTo>
                <a:lnTo>
                  <a:pt x="963054" y="1008108"/>
                </a:lnTo>
                <a:lnTo>
                  <a:pt x="912807" y="998887"/>
                </a:lnTo>
                <a:lnTo>
                  <a:pt x="863670" y="989449"/>
                </a:lnTo>
                <a:lnTo>
                  <a:pt x="815662" y="979798"/>
                </a:lnTo>
                <a:lnTo>
                  <a:pt x="768804" y="969938"/>
                </a:lnTo>
                <a:lnTo>
                  <a:pt x="723117" y="959873"/>
                </a:lnTo>
                <a:lnTo>
                  <a:pt x="678622" y="949608"/>
                </a:lnTo>
                <a:lnTo>
                  <a:pt x="635340" y="939145"/>
                </a:lnTo>
                <a:lnTo>
                  <a:pt x="593290" y="928489"/>
                </a:lnTo>
                <a:lnTo>
                  <a:pt x="552495" y="917644"/>
                </a:lnTo>
                <a:lnTo>
                  <a:pt x="512975" y="906614"/>
                </a:lnTo>
                <a:lnTo>
                  <a:pt x="474750" y="895403"/>
                </a:lnTo>
                <a:lnTo>
                  <a:pt x="437842" y="884015"/>
                </a:lnTo>
                <a:lnTo>
                  <a:pt x="368058" y="860724"/>
                </a:lnTo>
                <a:lnTo>
                  <a:pt x="303787" y="836772"/>
                </a:lnTo>
                <a:lnTo>
                  <a:pt x="245198" y="812192"/>
                </a:lnTo>
                <a:lnTo>
                  <a:pt x="192454" y="787014"/>
                </a:lnTo>
                <a:lnTo>
                  <a:pt x="145724" y="761272"/>
                </a:lnTo>
                <a:lnTo>
                  <a:pt x="105172" y="734998"/>
                </a:lnTo>
                <a:lnTo>
                  <a:pt x="70965" y="708222"/>
                </a:lnTo>
                <a:lnTo>
                  <a:pt x="43268" y="680977"/>
                </a:lnTo>
                <a:lnTo>
                  <a:pt x="14294" y="639299"/>
                </a:lnTo>
                <a:lnTo>
                  <a:pt x="903" y="596746"/>
                </a:lnTo>
                <a:lnTo>
                  <a:pt x="0" y="582386"/>
                </a:lnTo>
                <a:close/>
              </a:path>
            </a:pathLst>
          </a:custGeom>
          <a:ln w="57150">
            <a:solidFill>
              <a:srgbClr val="FF0000"/>
            </a:solidFill>
          </a:ln>
        </p:spPr>
        <p:txBody>
          <a:bodyPr wrap="square" lIns="0" tIns="0" rIns="0" bIns="0" rtlCol="0"/>
          <a:lstStyle/>
          <a:p>
            <a:endParaRPr/>
          </a:p>
        </p:txBody>
      </p:sp>
      <p:sp>
        <p:nvSpPr>
          <p:cNvPr id="13" name="object 5">
            <a:extLst>
              <a:ext uri="{FF2B5EF4-FFF2-40B4-BE49-F238E27FC236}">
                <a16:creationId xmlns:a16="http://schemas.microsoft.com/office/drawing/2014/main" id="{A40BC424-70B5-41C9-9E3B-572609AFD112}"/>
              </a:ext>
            </a:extLst>
          </p:cNvPr>
          <p:cNvSpPr/>
          <p:nvPr/>
        </p:nvSpPr>
        <p:spPr>
          <a:xfrm>
            <a:off x="9575995" y="4317307"/>
            <a:ext cx="607060" cy="878840"/>
          </a:xfrm>
          <a:custGeom>
            <a:avLst/>
            <a:gdLst/>
            <a:ahLst/>
            <a:cxnLst/>
            <a:rect l="l" t="t" r="r" b="b"/>
            <a:pathLst>
              <a:path w="607059" h="878839">
                <a:moveTo>
                  <a:pt x="0" y="439332"/>
                </a:moveTo>
                <a:lnTo>
                  <a:pt x="2363" y="384223"/>
                </a:lnTo>
                <a:lnTo>
                  <a:pt x="9264" y="331156"/>
                </a:lnTo>
                <a:lnTo>
                  <a:pt x="20419" y="280545"/>
                </a:lnTo>
                <a:lnTo>
                  <a:pt x="35543" y="232799"/>
                </a:lnTo>
                <a:lnTo>
                  <a:pt x="54351" y="188332"/>
                </a:lnTo>
                <a:lnTo>
                  <a:pt x="76560" y="147554"/>
                </a:lnTo>
                <a:lnTo>
                  <a:pt x="101885" y="110877"/>
                </a:lnTo>
                <a:lnTo>
                  <a:pt x="130043" y="78713"/>
                </a:lnTo>
                <a:lnTo>
                  <a:pt x="160747" y="51474"/>
                </a:lnTo>
                <a:lnTo>
                  <a:pt x="193716" y="29572"/>
                </a:lnTo>
                <a:lnTo>
                  <a:pt x="228663" y="13417"/>
                </a:lnTo>
                <a:lnTo>
                  <a:pt x="303358" y="0"/>
                </a:lnTo>
                <a:lnTo>
                  <a:pt x="341410" y="3423"/>
                </a:lnTo>
                <a:lnTo>
                  <a:pt x="412999" y="29572"/>
                </a:lnTo>
                <a:lnTo>
                  <a:pt x="445968" y="51474"/>
                </a:lnTo>
                <a:lnTo>
                  <a:pt x="476672" y="78713"/>
                </a:lnTo>
                <a:lnTo>
                  <a:pt x="504830" y="110877"/>
                </a:lnTo>
                <a:lnTo>
                  <a:pt x="530155" y="147554"/>
                </a:lnTo>
                <a:lnTo>
                  <a:pt x="552364" y="188332"/>
                </a:lnTo>
                <a:lnTo>
                  <a:pt x="571172" y="232799"/>
                </a:lnTo>
                <a:lnTo>
                  <a:pt x="586296" y="280545"/>
                </a:lnTo>
                <a:lnTo>
                  <a:pt x="597451" y="331156"/>
                </a:lnTo>
                <a:lnTo>
                  <a:pt x="604352" y="384223"/>
                </a:lnTo>
                <a:lnTo>
                  <a:pt x="606716" y="439332"/>
                </a:lnTo>
                <a:lnTo>
                  <a:pt x="604352" y="494440"/>
                </a:lnTo>
                <a:lnTo>
                  <a:pt x="597451" y="547507"/>
                </a:lnTo>
                <a:lnTo>
                  <a:pt x="586296" y="598118"/>
                </a:lnTo>
                <a:lnTo>
                  <a:pt x="571172" y="645864"/>
                </a:lnTo>
                <a:lnTo>
                  <a:pt x="552364" y="690331"/>
                </a:lnTo>
                <a:lnTo>
                  <a:pt x="530155" y="731109"/>
                </a:lnTo>
                <a:lnTo>
                  <a:pt x="504830" y="767786"/>
                </a:lnTo>
                <a:lnTo>
                  <a:pt x="476672" y="799950"/>
                </a:lnTo>
                <a:lnTo>
                  <a:pt x="445968" y="827189"/>
                </a:lnTo>
                <a:lnTo>
                  <a:pt x="412999" y="849091"/>
                </a:lnTo>
                <a:lnTo>
                  <a:pt x="378052" y="865246"/>
                </a:lnTo>
                <a:lnTo>
                  <a:pt x="303358" y="878664"/>
                </a:lnTo>
                <a:lnTo>
                  <a:pt x="265305" y="875240"/>
                </a:lnTo>
                <a:lnTo>
                  <a:pt x="193716" y="849091"/>
                </a:lnTo>
                <a:lnTo>
                  <a:pt x="160747" y="827189"/>
                </a:lnTo>
                <a:lnTo>
                  <a:pt x="130043" y="799950"/>
                </a:lnTo>
                <a:lnTo>
                  <a:pt x="101885" y="767786"/>
                </a:lnTo>
                <a:lnTo>
                  <a:pt x="76560" y="731109"/>
                </a:lnTo>
                <a:lnTo>
                  <a:pt x="54351" y="690331"/>
                </a:lnTo>
                <a:lnTo>
                  <a:pt x="35543" y="645864"/>
                </a:lnTo>
                <a:lnTo>
                  <a:pt x="20419" y="598118"/>
                </a:lnTo>
                <a:lnTo>
                  <a:pt x="9264" y="547507"/>
                </a:lnTo>
                <a:lnTo>
                  <a:pt x="2363" y="494440"/>
                </a:lnTo>
                <a:lnTo>
                  <a:pt x="0" y="439332"/>
                </a:lnTo>
                <a:close/>
              </a:path>
            </a:pathLst>
          </a:custGeom>
          <a:ln w="5715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015389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Newzoo</a:t>
            </a:r>
            <a:r>
              <a:rPr lang="zh-CN" altLang="en-US" dirty="0"/>
              <a:t>分析报告</a:t>
            </a:r>
          </a:p>
        </p:txBody>
      </p:sp>
      <p:pic>
        <p:nvPicPr>
          <p:cNvPr id="23" name="object 2">
            <a:extLst>
              <a:ext uri="{FF2B5EF4-FFF2-40B4-BE49-F238E27FC236}">
                <a16:creationId xmlns:a16="http://schemas.microsoft.com/office/drawing/2014/main" id="{C1B2CF81-D20E-49B2-9C52-6B1634832DCE}"/>
              </a:ext>
            </a:extLst>
          </p:cNvPr>
          <p:cNvPicPr/>
          <p:nvPr/>
        </p:nvPicPr>
        <p:blipFill>
          <a:blip r:embed="rId3" cstate="print"/>
          <a:stretch>
            <a:fillRect/>
          </a:stretch>
        </p:blipFill>
        <p:spPr>
          <a:xfrm>
            <a:off x="2612014" y="1514491"/>
            <a:ext cx="6778398" cy="4425932"/>
          </a:xfrm>
          <a:prstGeom prst="rect">
            <a:avLst/>
          </a:prstGeom>
        </p:spPr>
      </p:pic>
    </p:spTree>
    <p:extLst>
      <p:ext uri="{BB962C8B-B14F-4D97-AF65-F5344CB8AC3E}">
        <p14:creationId xmlns:p14="http://schemas.microsoft.com/office/powerpoint/2010/main" val="33697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Newzoo</a:t>
            </a:r>
            <a:r>
              <a:rPr lang="zh-CN" altLang="en-US" dirty="0"/>
              <a:t>分析报告</a:t>
            </a:r>
          </a:p>
        </p:txBody>
      </p:sp>
      <p:grpSp>
        <p:nvGrpSpPr>
          <p:cNvPr id="7" name="object 2">
            <a:extLst>
              <a:ext uri="{FF2B5EF4-FFF2-40B4-BE49-F238E27FC236}">
                <a16:creationId xmlns:a16="http://schemas.microsoft.com/office/drawing/2014/main" id="{C57891C8-6066-4279-B092-68F112D73832}"/>
              </a:ext>
            </a:extLst>
          </p:cNvPr>
          <p:cNvGrpSpPr/>
          <p:nvPr/>
        </p:nvGrpSpPr>
        <p:grpSpPr>
          <a:xfrm>
            <a:off x="6389334" y="1975768"/>
            <a:ext cx="5293995" cy="3723640"/>
            <a:chOff x="6389334" y="1975768"/>
            <a:chExt cx="5293995" cy="3723640"/>
          </a:xfrm>
        </p:grpSpPr>
        <p:pic>
          <p:nvPicPr>
            <p:cNvPr id="8" name="object 3">
              <a:extLst>
                <a:ext uri="{FF2B5EF4-FFF2-40B4-BE49-F238E27FC236}">
                  <a16:creationId xmlns:a16="http://schemas.microsoft.com/office/drawing/2014/main" id="{9E641BA1-56A6-4F43-9CDB-F506C1544BFD}"/>
                </a:ext>
              </a:extLst>
            </p:cNvPr>
            <p:cNvPicPr/>
            <p:nvPr/>
          </p:nvPicPr>
          <p:blipFill>
            <a:blip r:embed="rId3" cstate="print"/>
            <a:stretch>
              <a:fillRect/>
            </a:stretch>
          </p:blipFill>
          <p:spPr>
            <a:xfrm>
              <a:off x="6389334" y="1975768"/>
              <a:ext cx="5293996" cy="3723250"/>
            </a:xfrm>
            <a:prstGeom prst="rect">
              <a:avLst/>
            </a:prstGeom>
          </p:spPr>
        </p:pic>
        <p:sp>
          <p:nvSpPr>
            <p:cNvPr id="9" name="object 4">
              <a:extLst>
                <a:ext uri="{FF2B5EF4-FFF2-40B4-BE49-F238E27FC236}">
                  <a16:creationId xmlns:a16="http://schemas.microsoft.com/office/drawing/2014/main" id="{B3AF95E0-5D4B-46EB-97F7-748212A31A44}"/>
                </a:ext>
              </a:extLst>
            </p:cNvPr>
            <p:cNvSpPr/>
            <p:nvPr/>
          </p:nvSpPr>
          <p:spPr>
            <a:xfrm>
              <a:off x="9671013" y="4702282"/>
              <a:ext cx="690880" cy="396240"/>
            </a:xfrm>
            <a:custGeom>
              <a:avLst/>
              <a:gdLst/>
              <a:ahLst/>
              <a:cxnLst/>
              <a:rect l="l" t="t" r="r" b="b"/>
              <a:pathLst>
                <a:path w="690879" h="396239">
                  <a:moveTo>
                    <a:pt x="0" y="198085"/>
                  </a:moveTo>
                  <a:lnTo>
                    <a:pt x="21595" y="128967"/>
                  </a:lnTo>
                  <a:lnTo>
                    <a:pt x="47126" y="98107"/>
                  </a:lnTo>
                  <a:lnTo>
                    <a:pt x="81181" y="70461"/>
                  </a:lnTo>
                  <a:lnTo>
                    <a:pt x="122783" y="46587"/>
                  </a:lnTo>
                  <a:lnTo>
                    <a:pt x="170959" y="27044"/>
                  </a:lnTo>
                  <a:lnTo>
                    <a:pt x="224733" y="12392"/>
                  </a:lnTo>
                  <a:lnTo>
                    <a:pt x="283130" y="3191"/>
                  </a:lnTo>
                  <a:lnTo>
                    <a:pt x="345176" y="0"/>
                  </a:lnTo>
                  <a:lnTo>
                    <a:pt x="407222" y="3191"/>
                  </a:lnTo>
                  <a:lnTo>
                    <a:pt x="465619" y="12392"/>
                  </a:lnTo>
                  <a:lnTo>
                    <a:pt x="519393" y="27044"/>
                  </a:lnTo>
                  <a:lnTo>
                    <a:pt x="567569" y="46587"/>
                  </a:lnTo>
                  <a:lnTo>
                    <a:pt x="609171" y="70461"/>
                  </a:lnTo>
                  <a:lnTo>
                    <a:pt x="643226" y="98107"/>
                  </a:lnTo>
                  <a:lnTo>
                    <a:pt x="668757" y="128967"/>
                  </a:lnTo>
                  <a:lnTo>
                    <a:pt x="690353" y="198085"/>
                  </a:lnTo>
                  <a:lnTo>
                    <a:pt x="684791" y="233691"/>
                  </a:lnTo>
                  <a:lnTo>
                    <a:pt x="643226" y="298063"/>
                  </a:lnTo>
                  <a:lnTo>
                    <a:pt x="609171" y="325709"/>
                  </a:lnTo>
                  <a:lnTo>
                    <a:pt x="567569" y="349583"/>
                  </a:lnTo>
                  <a:lnTo>
                    <a:pt x="519393" y="369126"/>
                  </a:lnTo>
                  <a:lnTo>
                    <a:pt x="465619" y="383778"/>
                  </a:lnTo>
                  <a:lnTo>
                    <a:pt x="407222" y="392979"/>
                  </a:lnTo>
                  <a:lnTo>
                    <a:pt x="345176" y="396171"/>
                  </a:lnTo>
                  <a:lnTo>
                    <a:pt x="283130" y="392979"/>
                  </a:lnTo>
                  <a:lnTo>
                    <a:pt x="224733" y="383778"/>
                  </a:lnTo>
                  <a:lnTo>
                    <a:pt x="170959" y="369126"/>
                  </a:lnTo>
                  <a:lnTo>
                    <a:pt x="122783" y="349583"/>
                  </a:lnTo>
                  <a:lnTo>
                    <a:pt x="81181" y="325709"/>
                  </a:lnTo>
                  <a:lnTo>
                    <a:pt x="47126" y="298063"/>
                  </a:lnTo>
                  <a:lnTo>
                    <a:pt x="21595" y="267203"/>
                  </a:lnTo>
                  <a:lnTo>
                    <a:pt x="0" y="198085"/>
                  </a:lnTo>
                  <a:close/>
                </a:path>
              </a:pathLst>
            </a:custGeom>
            <a:ln w="57150">
              <a:solidFill>
                <a:srgbClr val="FF0000"/>
              </a:solidFill>
            </a:ln>
          </p:spPr>
          <p:txBody>
            <a:bodyPr wrap="square" lIns="0" tIns="0" rIns="0" bIns="0" rtlCol="0"/>
            <a:lstStyle/>
            <a:p>
              <a:endParaRPr/>
            </a:p>
          </p:txBody>
        </p:sp>
      </p:grpSp>
      <p:grpSp>
        <p:nvGrpSpPr>
          <p:cNvPr id="14" name="object 6">
            <a:extLst>
              <a:ext uri="{FF2B5EF4-FFF2-40B4-BE49-F238E27FC236}">
                <a16:creationId xmlns:a16="http://schemas.microsoft.com/office/drawing/2014/main" id="{8A78C02F-2D14-49AC-AE5F-AA9C6FFFC41C}"/>
              </a:ext>
            </a:extLst>
          </p:cNvPr>
          <p:cNvGrpSpPr/>
          <p:nvPr/>
        </p:nvGrpSpPr>
        <p:grpSpPr>
          <a:xfrm>
            <a:off x="595189" y="1751190"/>
            <a:ext cx="5588635" cy="3913504"/>
            <a:chOff x="595189" y="1751190"/>
            <a:chExt cx="5588635" cy="3913504"/>
          </a:xfrm>
        </p:grpSpPr>
        <p:pic>
          <p:nvPicPr>
            <p:cNvPr id="15" name="object 7">
              <a:extLst>
                <a:ext uri="{FF2B5EF4-FFF2-40B4-BE49-F238E27FC236}">
                  <a16:creationId xmlns:a16="http://schemas.microsoft.com/office/drawing/2014/main" id="{89BC11AC-6B99-4976-9314-C6E75ED148E0}"/>
                </a:ext>
              </a:extLst>
            </p:cNvPr>
            <p:cNvPicPr/>
            <p:nvPr/>
          </p:nvPicPr>
          <p:blipFill>
            <a:blip r:embed="rId4" cstate="print"/>
            <a:stretch>
              <a:fillRect/>
            </a:stretch>
          </p:blipFill>
          <p:spPr>
            <a:xfrm>
              <a:off x="595189" y="1751190"/>
              <a:ext cx="5588292" cy="3913479"/>
            </a:xfrm>
            <a:prstGeom prst="rect">
              <a:avLst/>
            </a:prstGeom>
          </p:spPr>
        </p:pic>
        <p:sp>
          <p:nvSpPr>
            <p:cNvPr id="16" name="object 8">
              <a:extLst>
                <a:ext uri="{FF2B5EF4-FFF2-40B4-BE49-F238E27FC236}">
                  <a16:creationId xmlns:a16="http://schemas.microsoft.com/office/drawing/2014/main" id="{293CE58A-4E93-42DC-83F4-7D48B310C9D8}"/>
                </a:ext>
              </a:extLst>
            </p:cNvPr>
            <p:cNvSpPr/>
            <p:nvPr/>
          </p:nvSpPr>
          <p:spPr>
            <a:xfrm>
              <a:off x="2766574" y="3829461"/>
              <a:ext cx="1263015" cy="903605"/>
            </a:xfrm>
            <a:custGeom>
              <a:avLst/>
              <a:gdLst/>
              <a:ahLst/>
              <a:cxnLst/>
              <a:rect l="l" t="t" r="r" b="b"/>
              <a:pathLst>
                <a:path w="1263014" h="903604">
                  <a:moveTo>
                    <a:pt x="0" y="451757"/>
                  </a:moveTo>
                  <a:lnTo>
                    <a:pt x="2317" y="412777"/>
                  </a:lnTo>
                  <a:lnTo>
                    <a:pt x="9143" y="374719"/>
                  </a:lnTo>
                  <a:lnTo>
                    <a:pt x="20289" y="337716"/>
                  </a:lnTo>
                  <a:lnTo>
                    <a:pt x="35564" y="301906"/>
                  </a:lnTo>
                  <a:lnTo>
                    <a:pt x="54779" y="267424"/>
                  </a:lnTo>
                  <a:lnTo>
                    <a:pt x="77744" y="234404"/>
                  </a:lnTo>
                  <a:lnTo>
                    <a:pt x="104271" y="202983"/>
                  </a:lnTo>
                  <a:lnTo>
                    <a:pt x="134169" y="173297"/>
                  </a:lnTo>
                  <a:lnTo>
                    <a:pt x="167250" y="145481"/>
                  </a:lnTo>
                  <a:lnTo>
                    <a:pt x="203323" y="119670"/>
                  </a:lnTo>
                  <a:lnTo>
                    <a:pt x="242198" y="96000"/>
                  </a:lnTo>
                  <a:lnTo>
                    <a:pt x="283688" y="74608"/>
                  </a:lnTo>
                  <a:lnTo>
                    <a:pt x="327601" y="55627"/>
                  </a:lnTo>
                  <a:lnTo>
                    <a:pt x="373749" y="39195"/>
                  </a:lnTo>
                  <a:lnTo>
                    <a:pt x="421942" y="25446"/>
                  </a:lnTo>
                  <a:lnTo>
                    <a:pt x="471990" y="14517"/>
                  </a:lnTo>
                  <a:lnTo>
                    <a:pt x="523704" y="6542"/>
                  </a:lnTo>
                  <a:lnTo>
                    <a:pt x="576894" y="1658"/>
                  </a:lnTo>
                  <a:lnTo>
                    <a:pt x="631371" y="0"/>
                  </a:lnTo>
                  <a:lnTo>
                    <a:pt x="685848" y="1658"/>
                  </a:lnTo>
                  <a:lnTo>
                    <a:pt x="739038" y="6542"/>
                  </a:lnTo>
                  <a:lnTo>
                    <a:pt x="790752" y="14517"/>
                  </a:lnTo>
                  <a:lnTo>
                    <a:pt x="840801" y="25446"/>
                  </a:lnTo>
                  <a:lnTo>
                    <a:pt x="888993" y="39195"/>
                  </a:lnTo>
                  <a:lnTo>
                    <a:pt x="935141" y="55627"/>
                  </a:lnTo>
                  <a:lnTo>
                    <a:pt x="979054" y="74608"/>
                  </a:lnTo>
                  <a:lnTo>
                    <a:pt x="1020544" y="96000"/>
                  </a:lnTo>
                  <a:lnTo>
                    <a:pt x="1059419" y="119670"/>
                  </a:lnTo>
                  <a:lnTo>
                    <a:pt x="1095492" y="145481"/>
                  </a:lnTo>
                  <a:lnTo>
                    <a:pt x="1128573" y="173297"/>
                  </a:lnTo>
                  <a:lnTo>
                    <a:pt x="1158471" y="202983"/>
                  </a:lnTo>
                  <a:lnTo>
                    <a:pt x="1184998" y="234404"/>
                  </a:lnTo>
                  <a:lnTo>
                    <a:pt x="1207963" y="267424"/>
                  </a:lnTo>
                  <a:lnTo>
                    <a:pt x="1227179" y="301906"/>
                  </a:lnTo>
                  <a:lnTo>
                    <a:pt x="1242453" y="337716"/>
                  </a:lnTo>
                  <a:lnTo>
                    <a:pt x="1253599" y="374719"/>
                  </a:lnTo>
                  <a:lnTo>
                    <a:pt x="1260425" y="412777"/>
                  </a:lnTo>
                  <a:lnTo>
                    <a:pt x="1262743" y="451757"/>
                  </a:lnTo>
                  <a:lnTo>
                    <a:pt x="1260425" y="490736"/>
                  </a:lnTo>
                  <a:lnTo>
                    <a:pt x="1253599" y="528794"/>
                  </a:lnTo>
                  <a:lnTo>
                    <a:pt x="1242453" y="565797"/>
                  </a:lnTo>
                  <a:lnTo>
                    <a:pt x="1227179" y="601607"/>
                  </a:lnTo>
                  <a:lnTo>
                    <a:pt x="1207963" y="636090"/>
                  </a:lnTo>
                  <a:lnTo>
                    <a:pt x="1184998" y="669109"/>
                  </a:lnTo>
                  <a:lnTo>
                    <a:pt x="1158471" y="700530"/>
                  </a:lnTo>
                  <a:lnTo>
                    <a:pt x="1128573" y="730216"/>
                  </a:lnTo>
                  <a:lnTo>
                    <a:pt x="1095492" y="758032"/>
                  </a:lnTo>
                  <a:lnTo>
                    <a:pt x="1059419" y="783843"/>
                  </a:lnTo>
                  <a:lnTo>
                    <a:pt x="1020544" y="807513"/>
                  </a:lnTo>
                  <a:lnTo>
                    <a:pt x="979054" y="828905"/>
                  </a:lnTo>
                  <a:lnTo>
                    <a:pt x="935141" y="847886"/>
                  </a:lnTo>
                  <a:lnTo>
                    <a:pt x="888993" y="864318"/>
                  </a:lnTo>
                  <a:lnTo>
                    <a:pt x="840801" y="878067"/>
                  </a:lnTo>
                  <a:lnTo>
                    <a:pt x="790752" y="888996"/>
                  </a:lnTo>
                  <a:lnTo>
                    <a:pt x="739038" y="896971"/>
                  </a:lnTo>
                  <a:lnTo>
                    <a:pt x="685848" y="901855"/>
                  </a:lnTo>
                  <a:lnTo>
                    <a:pt x="631371" y="903514"/>
                  </a:lnTo>
                  <a:lnTo>
                    <a:pt x="576894" y="901855"/>
                  </a:lnTo>
                  <a:lnTo>
                    <a:pt x="523704" y="896971"/>
                  </a:lnTo>
                  <a:lnTo>
                    <a:pt x="471990" y="888996"/>
                  </a:lnTo>
                  <a:lnTo>
                    <a:pt x="421942" y="878067"/>
                  </a:lnTo>
                  <a:lnTo>
                    <a:pt x="373749" y="864318"/>
                  </a:lnTo>
                  <a:lnTo>
                    <a:pt x="327601" y="847886"/>
                  </a:lnTo>
                  <a:lnTo>
                    <a:pt x="283688" y="828905"/>
                  </a:lnTo>
                  <a:lnTo>
                    <a:pt x="242198" y="807513"/>
                  </a:lnTo>
                  <a:lnTo>
                    <a:pt x="203323" y="783843"/>
                  </a:lnTo>
                  <a:lnTo>
                    <a:pt x="167250" y="758032"/>
                  </a:lnTo>
                  <a:lnTo>
                    <a:pt x="134169" y="730216"/>
                  </a:lnTo>
                  <a:lnTo>
                    <a:pt x="104271" y="700530"/>
                  </a:lnTo>
                  <a:lnTo>
                    <a:pt x="77744" y="669109"/>
                  </a:lnTo>
                  <a:lnTo>
                    <a:pt x="54779" y="636090"/>
                  </a:lnTo>
                  <a:lnTo>
                    <a:pt x="35564" y="601607"/>
                  </a:lnTo>
                  <a:lnTo>
                    <a:pt x="20289" y="565797"/>
                  </a:lnTo>
                  <a:lnTo>
                    <a:pt x="9143" y="528794"/>
                  </a:lnTo>
                  <a:lnTo>
                    <a:pt x="2317" y="490736"/>
                  </a:lnTo>
                  <a:lnTo>
                    <a:pt x="0" y="451757"/>
                  </a:lnTo>
                  <a:close/>
                </a:path>
              </a:pathLst>
            </a:custGeom>
            <a:ln w="5715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2164996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手机市场差异</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4836797" cy="4429690"/>
          </a:xfrm>
        </p:spPr>
        <p:txBody>
          <a:bodyPr>
            <a:normAutofit/>
          </a:bodyPr>
          <a:lstStyle/>
          <a:p>
            <a:r>
              <a:rPr lang="zh-CN" altLang="en-US" dirty="0"/>
              <a:t>中国</a:t>
            </a:r>
            <a:endParaRPr lang="en-US" altLang="zh-CN" dirty="0"/>
          </a:p>
          <a:p>
            <a:pPr lvl="1"/>
            <a:r>
              <a:rPr lang="zh-CN" altLang="en-US" dirty="0"/>
              <a:t>渠道为王，安卓为主</a:t>
            </a:r>
            <a:endParaRPr lang="en-US" altLang="zh-CN" dirty="0"/>
          </a:p>
          <a:p>
            <a:r>
              <a:rPr lang="zh-CN" altLang="en-US" dirty="0"/>
              <a:t>北美</a:t>
            </a:r>
            <a:endParaRPr lang="en-US" altLang="zh-CN" dirty="0"/>
          </a:p>
          <a:p>
            <a:pPr lvl="1"/>
            <a:r>
              <a:rPr lang="zh-CN" altLang="en-US" dirty="0"/>
              <a:t>休闲、轻度、</a:t>
            </a:r>
            <a:r>
              <a:rPr lang="en-US" altLang="zh-CN" dirty="0"/>
              <a:t>RPG</a:t>
            </a:r>
          </a:p>
          <a:p>
            <a:r>
              <a:rPr lang="zh-CN" altLang="en-US" dirty="0"/>
              <a:t>日本</a:t>
            </a:r>
            <a:endParaRPr lang="en-US" altLang="zh-CN" dirty="0"/>
          </a:p>
          <a:p>
            <a:pPr lvl="1"/>
            <a:r>
              <a:rPr lang="zh-CN" altLang="en-US" dirty="0"/>
              <a:t>二次元养成、很肝的游戏</a:t>
            </a:r>
          </a:p>
        </p:txBody>
      </p:sp>
      <p:sp>
        <p:nvSpPr>
          <p:cNvPr id="8" name="竖排文字占位符 2">
            <a:extLst>
              <a:ext uri="{FF2B5EF4-FFF2-40B4-BE49-F238E27FC236}">
                <a16:creationId xmlns:a16="http://schemas.microsoft.com/office/drawing/2014/main" id="{A657C9E5-D0F9-40EA-9529-48ABCCDBB842}"/>
              </a:ext>
            </a:extLst>
          </p:cNvPr>
          <p:cNvSpPr txBox="1">
            <a:spLocks/>
          </p:cNvSpPr>
          <p:nvPr/>
        </p:nvSpPr>
        <p:spPr>
          <a:xfrm>
            <a:off x="6414300" y="1638300"/>
            <a:ext cx="4836797" cy="4429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台湾</a:t>
            </a:r>
            <a:endParaRPr lang="en-US" altLang="zh-CN" dirty="0"/>
          </a:p>
          <a:p>
            <a:pPr lvl="1"/>
            <a:r>
              <a:rPr lang="zh-CN" altLang="en-US" dirty="0"/>
              <a:t>神仙打架，很肝的游戏</a:t>
            </a:r>
            <a:endParaRPr lang="en-US" altLang="zh-CN" dirty="0"/>
          </a:p>
          <a:p>
            <a:r>
              <a:rPr lang="zh-CN" altLang="en-US" dirty="0"/>
              <a:t>澳洲</a:t>
            </a:r>
            <a:endParaRPr lang="en-US" altLang="zh-CN" dirty="0"/>
          </a:p>
          <a:p>
            <a:pPr lvl="1"/>
            <a:r>
              <a:rPr lang="zh-CN" altLang="en-US" dirty="0"/>
              <a:t>缩小版的台湾市场</a:t>
            </a:r>
            <a:endParaRPr lang="en-US" altLang="zh-CN" dirty="0"/>
          </a:p>
          <a:p>
            <a:r>
              <a:rPr lang="zh-CN" altLang="en-US" dirty="0"/>
              <a:t>南美、印太、东南亚</a:t>
            </a:r>
            <a:endParaRPr lang="en-US" altLang="zh-CN" dirty="0"/>
          </a:p>
          <a:p>
            <a:pPr lvl="1"/>
            <a:r>
              <a:rPr lang="zh-CN" altLang="en-US" dirty="0"/>
              <a:t>明日之星、开发阶段、安卓为主</a:t>
            </a:r>
          </a:p>
        </p:txBody>
      </p:sp>
    </p:spTree>
    <p:extLst>
      <p:ext uri="{BB962C8B-B14F-4D97-AF65-F5344CB8AC3E}">
        <p14:creationId xmlns:p14="http://schemas.microsoft.com/office/powerpoint/2010/main" val="470191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F917EC9-4C2F-4949-A99A-E169506C2A69}"/>
              </a:ext>
            </a:extLst>
          </p:cNvPr>
          <p:cNvSpPr>
            <a:spLocks noGrp="1"/>
          </p:cNvSpPr>
          <p:nvPr>
            <p:ph type="title"/>
          </p:nvPr>
        </p:nvSpPr>
        <p:spPr>
          <a:xfrm>
            <a:off x="994160" y="2941621"/>
            <a:ext cx="10515600" cy="974758"/>
          </a:xfrm>
        </p:spPr>
        <p:txBody>
          <a:bodyPr>
            <a:normAutofit/>
          </a:bodyPr>
          <a:lstStyle/>
          <a:p>
            <a:pPr algn="ctr"/>
            <a:r>
              <a:rPr lang="zh-CN" altLang="en-US" dirty="0"/>
              <a:t>关于入行</a:t>
            </a:r>
          </a:p>
        </p:txBody>
      </p:sp>
    </p:spTree>
    <p:extLst>
      <p:ext uri="{BB962C8B-B14F-4D97-AF65-F5344CB8AC3E}">
        <p14:creationId xmlns:p14="http://schemas.microsoft.com/office/powerpoint/2010/main" val="28108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典型游戏工作室架构</a:t>
            </a:r>
          </a:p>
        </p:txBody>
      </p:sp>
      <p:pic>
        <p:nvPicPr>
          <p:cNvPr id="1026" name="Picture 2" descr="一个游戏是如何被设计和开发出来的">
            <a:extLst>
              <a:ext uri="{FF2B5EF4-FFF2-40B4-BE49-F238E27FC236}">
                <a16:creationId xmlns:a16="http://schemas.microsoft.com/office/drawing/2014/main" id="{049450E8-8B2F-4800-B3A6-7A9C0A1B6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552" y="848260"/>
            <a:ext cx="9935110" cy="558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959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游戏开发团队人员配置</a:t>
            </a:r>
          </a:p>
        </p:txBody>
      </p:sp>
      <p:pic>
        <p:nvPicPr>
          <p:cNvPr id="2050" name="Picture 2">
            <a:extLst>
              <a:ext uri="{FF2B5EF4-FFF2-40B4-BE49-F238E27FC236}">
                <a16:creationId xmlns:a16="http://schemas.microsoft.com/office/drawing/2014/main" id="{BA29A280-B735-49AD-9A10-BF7C352B1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17" y="1118286"/>
            <a:ext cx="9331291" cy="525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0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游戏开发团队人员配置</a:t>
            </a:r>
          </a:p>
        </p:txBody>
      </p:sp>
      <p:pic>
        <p:nvPicPr>
          <p:cNvPr id="3074" name="Picture 2">
            <a:extLst>
              <a:ext uri="{FF2B5EF4-FFF2-40B4-BE49-F238E27FC236}">
                <a16:creationId xmlns:a16="http://schemas.microsoft.com/office/drawing/2014/main" id="{DADC646F-282B-4A76-86E2-9A2EA6637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517" y="914399"/>
            <a:ext cx="7342342" cy="542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27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游戏开发团队人员配置</a:t>
            </a:r>
          </a:p>
        </p:txBody>
      </p:sp>
      <p:pic>
        <p:nvPicPr>
          <p:cNvPr id="4098" name="Picture 2">
            <a:extLst>
              <a:ext uri="{FF2B5EF4-FFF2-40B4-BE49-F238E27FC236}">
                <a16:creationId xmlns:a16="http://schemas.microsoft.com/office/drawing/2014/main" id="{903F83B3-BC8E-4FDA-8CB4-64FC2C4F94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3859" y="857892"/>
            <a:ext cx="8030591" cy="554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731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pic>
        <p:nvPicPr>
          <p:cNvPr id="5122" name="Picture 2">
            <a:extLst>
              <a:ext uri="{FF2B5EF4-FFF2-40B4-BE49-F238E27FC236}">
                <a16:creationId xmlns:a16="http://schemas.microsoft.com/office/drawing/2014/main" id="{371F2DC4-C9D3-460F-BC8E-F134203A20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366102" y="-2420293"/>
            <a:ext cx="5390814" cy="1212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17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CC853-0340-B53B-FD01-E976B2604E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C809E7C-E0A1-1CC1-8A4F-193637C9C497}"/>
              </a:ext>
            </a:extLst>
          </p:cNvPr>
          <p:cNvSpPr>
            <a:spLocks noGrp="1"/>
          </p:cNvSpPr>
          <p:nvPr>
            <p:ph type="title"/>
          </p:nvPr>
        </p:nvSpPr>
        <p:spPr/>
        <p:txBody>
          <a:bodyPr>
            <a:normAutofit/>
          </a:bodyPr>
          <a:lstStyle/>
          <a:p>
            <a:r>
              <a:rPr lang="zh-CN" altLang="en-GB" dirty="0"/>
              <a:t>软工</a:t>
            </a:r>
            <a:endParaRPr lang="zh-CN" altLang="en-US" dirty="0"/>
          </a:p>
        </p:txBody>
      </p:sp>
      <p:pic>
        <p:nvPicPr>
          <p:cNvPr id="7" name="图片 6">
            <a:extLst>
              <a:ext uri="{FF2B5EF4-FFF2-40B4-BE49-F238E27FC236}">
                <a16:creationId xmlns:a16="http://schemas.microsoft.com/office/drawing/2014/main" id="{4F0A9C17-3C1E-D0F5-AA85-0FADDA0ACCE6}"/>
              </a:ext>
            </a:extLst>
          </p:cNvPr>
          <p:cNvPicPr>
            <a:picLocks noChangeAspect="1"/>
          </p:cNvPicPr>
          <p:nvPr/>
        </p:nvPicPr>
        <p:blipFill>
          <a:blip r:embed="rId2"/>
          <a:stretch>
            <a:fillRect/>
          </a:stretch>
        </p:blipFill>
        <p:spPr>
          <a:xfrm>
            <a:off x="3256730" y="179026"/>
            <a:ext cx="5287763" cy="6162023"/>
          </a:xfrm>
          <a:prstGeom prst="rect">
            <a:avLst/>
          </a:prstGeom>
        </p:spPr>
      </p:pic>
    </p:spTree>
    <p:extLst>
      <p:ext uri="{BB962C8B-B14F-4D97-AF65-F5344CB8AC3E}">
        <p14:creationId xmlns:p14="http://schemas.microsoft.com/office/powerpoint/2010/main" val="300584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a:bodyPr>
          <a:lstStyle/>
          <a:p>
            <a:r>
              <a:rPr lang="zh-CN" altLang="en-US" dirty="0"/>
              <a:t>立项阶段</a:t>
            </a:r>
            <a:endParaRPr lang="en-US" altLang="zh-CN" dirty="0"/>
          </a:p>
          <a:p>
            <a:pPr lvl="1"/>
            <a:r>
              <a:rPr lang="zh-CN" altLang="en-US" dirty="0"/>
              <a:t>始于市场</a:t>
            </a:r>
            <a:endParaRPr lang="en-US" altLang="zh-CN" dirty="0"/>
          </a:p>
          <a:p>
            <a:pPr lvl="2"/>
            <a:r>
              <a:rPr lang="zh-CN" altLang="en-US" dirty="0"/>
              <a:t>公司市场部</a:t>
            </a:r>
            <a:endParaRPr lang="en-US" altLang="zh-CN" dirty="0"/>
          </a:p>
          <a:p>
            <a:pPr lvl="1"/>
            <a:r>
              <a:rPr lang="zh-CN" altLang="en-US" dirty="0"/>
              <a:t>始于大佬</a:t>
            </a:r>
            <a:endParaRPr lang="en-US" altLang="zh-CN" dirty="0"/>
          </a:p>
          <a:p>
            <a:pPr lvl="2"/>
            <a:r>
              <a:rPr lang="zh-CN" altLang="en-US" dirty="0"/>
              <a:t>煤老板</a:t>
            </a:r>
            <a:endParaRPr lang="en-US" altLang="zh-CN" dirty="0"/>
          </a:p>
          <a:p>
            <a:pPr lvl="1"/>
            <a:r>
              <a:rPr lang="zh-CN" altLang="en-US" dirty="0"/>
              <a:t>始于设计师</a:t>
            </a:r>
            <a:endParaRPr lang="en-US" altLang="zh-CN" dirty="0"/>
          </a:p>
          <a:p>
            <a:pPr lvl="2"/>
            <a:r>
              <a:rPr lang="zh-CN" altLang="en-US" dirty="0"/>
              <a:t>为梦想窒息，为梦想买单</a:t>
            </a:r>
            <a:r>
              <a:rPr lang="en-US" altLang="zh-CN" dirty="0"/>
              <a:t>	</a:t>
            </a:r>
            <a:endParaRPr lang="zh-CN" altLang="en-US" dirty="0"/>
          </a:p>
        </p:txBody>
      </p:sp>
      <p:pic>
        <p:nvPicPr>
          <p:cNvPr id="6146" name="Picture 2">
            <a:extLst>
              <a:ext uri="{FF2B5EF4-FFF2-40B4-BE49-F238E27FC236}">
                <a16:creationId xmlns:a16="http://schemas.microsoft.com/office/drawing/2014/main" id="{31789AA0-BD06-41DB-8F04-87702A9A1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532" y="1076326"/>
            <a:ext cx="48387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2B817D7-99C7-AA1E-F5BF-EB4316998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582" y="3192661"/>
            <a:ext cx="3477415" cy="317182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a:extLst>
              <a:ext uri="{FF2B5EF4-FFF2-40B4-BE49-F238E27FC236}">
                <a16:creationId xmlns:a16="http://schemas.microsoft.com/office/drawing/2014/main" id="{B27C2769-3880-4690-5AD0-982EDE5834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68D8A27B-38C2-0D31-B83E-DBC2925BB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7965" y="3192661"/>
            <a:ext cx="3311268" cy="3181697"/>
          </a:xfrm>
          <a:prstGeom prst="rect">
            <a:avLst/>
          </a:prstGeom>
        </p:spPr>
      </p:pic>
    </p:spTree>
    <p:extLst>
      <p:ext uri="{BB962C8B-B14F-4D97-AF65-F5344CB8AC3E}">
        <p14:creationId xmlns:p14="http://schemas.microsoft.com/office/powerpoint/2010/main" val="4042498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a:bodyPr>
          <a:lstStyle/>
          <a:p>
            <a:r>
              <a:rPr lang="zh-CN" altLang="en-US" dirty="0"/>
              <a:t>原型阶段</a:t>
            </a:r>
            <a:endParaRPr lang="en-US" altLang="zh-CN" dirty="0"/>
          </a:p>
          <a:p>
            <a:pPr lvl="1"/>
            <a:r>
              <a:rPr lang="zh-CN" altLang="en-US" dirty="0"/>
              <a:t>检验游戏玩法和开发可行性</a:t>
            </a:r>
          </a:p>
        </p:txBody>
      </p:sp>
      <p:pic>
        <p:nvPicPr>
          <p:cNvPr id="7170" name="Picture 2">
            <a:extLst>
              <a:ext uri="{FF2B5EF4-FFF2-40B4-BE49-F238E27FC236}">
                <a16:creationId xmlns:a16="http://schemas.microsoft.com/office/drawing/2014/main" id="{6152E892-BB97-4D2E-9E9A-9F12BF391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244" y="3178835"/>
            <a:ext cx="6483368" cy="242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014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a:bodyPr>
          <a:lstStyle/>
          <a:p>
            <a:r>
              <a:rPr lang="en-US" altLang="zh-CN" dirty="0"/>
              <a:t>Alpha</a:t>
            </a:r>
            <a:r>
              <a:rPr lang="zh-CN" altLang="en-US" dirty="0"/>
              <a:t>阶段</a:t>
            </a:r>
            <a:endParaRPr lang="en-US" altLang="zh-CN" dirty="0"/>
          </a:p>
          <a:p>
            <a:pPr lvl="1"/>
            <a:r>
              <a:rPr lang="zh-CN" altLang="en-US" dirty="0"/>
              <a:t>给玩法披上美丽的外表</a:t>
            </a:r>
          </a:p>
        </p:txBody>
      </p:sp>
      <p:pic>
        <p:nvPicPr>
          <p:cNvPr id="8194" name="Picture 2">
            <a:extLst>
              <a:ext uri="{FF2B5EF4-FFF2-40B4-BE49-F238E27FC236}">
                <a16:creationId xmlns:a16="http://schemas.microsoft.com/office/drawing/2014/main" id="{AA89F366-5987-4A78-912B-58422E325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072" y="1020822"/>
            <a:ext cx="7368283" cy="544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758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spTree>
    <p:extLst>
      <p:ext uri="{BB962C8B-B14F-4D97-AF65-F5344CB8AC3E}">
        <p14:creationId xmlns:p14="http://schemas.microsoft.com/office/powerpoint/2010/main" val="3578593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solidFill>
                  <a:srgbClr val="FF0000"/>
                </a:solidFill>
              </a:rPr>
              <a:t>3.2 Story Design &amp; Concept Design</a:t>
            </a:r>
          </a:p>
          <a:p>
            <a:pPr lvl="1"/>
            <a:r>
              <a:rPr lang="en-US" altLang="zh-CN" dirty="0"/>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9218" name="Picture 2">
            <a:extLst>
              <a:ext uri="{FF2B5EF4-FFF2-40B4-BE49-F238E27FC236}">
                <a16:creationId xmlns:a16="http://schemas.microsoft.com/office/drawing/2014/main" id="{2B2CB159-81A5-499F-9415-42DCB7A2B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682" y="0"/>
            <a:ext cx="4364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91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solidFill>
                  <a:srgbClr val="FF0000"/>
                </a:solidFill>
              </a:rPr>
              <a:t>3.2 Story Design &amp; Concept Design</a:t>
            </a:r>
          </a:p>
          <a:p>
            <a:pPr lvl="1"/>
            <a:r>
              <a:rPr lang="en-US" altLang="zh-CN" dirty="0"/>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11266" name="Picture 2">
            <a:extLst>
              <a:ext uri="{FF2B5EF4-FFF2-40B4-BE49-F238E27FC236}">
                <a16:creationId xmlns:a16="http://schemas.microsoft.com/office/drawing/2014/main" id="{9C565410-1BF3-4318-98EB-DB9E12145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775" y="0"/>
            <a:ext cx="4467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529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solidFill>
                  <a:srgbClr val="FF0000"/>
                </a:solidFill>
              </a:rPr>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12290" name="Picture 2">
            <a:extLst>
              <a:ext uri="{FF2B5EF4-FFF2-40B4-BE49-F238E27FC236}">
                <a16:creationId xmlns:a16="http://schemas.microsoft.com/office/drawing/2014/main" id="{2FBC7576-5485-4CB2-8CBE-E00B2642DD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6325" y="0"/>
            <a:ext cx="476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80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solidFill>
                  <a:srgbClr val="FF0000"/>
                </a:solidFill>
              </a:rPr>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13316" name="Picture 4">
            <a:extLst>
              <a:ext uri="{FF2B5EF4-FFF2-40B4-BE49-F238E27FC236}">
                <a16:creationId xmlns:a16="http://schemas.microsoft.com/office/drawing/2014/main" id="{4FCF3A0D-F62C-4EE2-9511-B17422FAB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519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t>3.3 Storyboard Design &amp; Environment Design</a:t>
            </a:r>
          </a:p>
          <a:p>
            <a:pPr lvl="1"/>
            <a:r>
              <a:rPr lang="en-US" altLang="zh-CN" dirty="0">
                <a:solidFill>
                  <a:srgbClr val="FF0000"/>
                </a:solidFill>
              </a:rPr>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grpSp>
        <p:nvGrpSpPr>
          <p:cNvPr id="2" name="组合 1">
            <a:extLst>
              <a:ext uri="{FF2B5EF4-FFF2-40B4-BE49-F238E27FC236}">
                <a16:creationId xmlns:a16="http://schemas.microsoft.com/office/drawing/2014/main" id="{685D0611-636F-41C9-B602-8283EE6C797D}"/>
              </a:ext>
            </a:extLst>
          </p:cNvPr>
          <p:cNvGrpSpPr/>
          <p:nvPr/>
        </p:nvGrpSpPr>
        <p:grpSpPr>
          <a:xfrm>
            <a:off x="7371709" y="42863"/>
            <a:ext cx="4820292" cy="6815138"/>
            <a:chOff x="7708367" y="894726"/>
            <a:chExt cx="4483633" cy="6339155"/>
          </a:xfrm>
        </p:grpSpPr>
        <p:pic>
          <p:nvPicPr>
            <p:cNvPr id="14338" name="Picture 2">
              <a:extLst>
                <a:ext uri="{FF2B5EF4-FFF2-40B4-BE49-F238E27FC236}">
                  <a16:creationId xmlns:a16="http://schemas.microsoft.com/office/drawing/2014/main" id="{6598B7E0-F30C-42F0-8E3E-79AE62F5B1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8367" y="894726"/>
              <a:ext cx="4483633" cy="316957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8899E9EF-2229-4239-8C4A-7D0B14A53D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8367" y="4064303"/>
              <a:ext cx="4483633" cy="31695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7555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t>3.3 Storyboard Design &amp; Environment Design</a:t>
            </a:r>
          </a:p>
          <a:p>
            <a:pPr lvl="1"/>
            <a:r>
              <a:rPr lang="en-US" altLang="zh-CN" dirty="0"/>
              <a:t>3.4 Character Design</a:t>
            </a:r>
          </a:p>
          <a:p>
            <a:pPr lvl="1"/>
            <a:r>
              <a:rPr lang="en-US" altLang="zh-CN" dirty="0">
                <a:solidFill>
                  <a:srgbClr val="FF0000"/>
                </a:solidFill>
              </a:rPr>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15368" name="Picture 8">
            <a:extLst>
              <a:ext uri="{FF2B5EF4-FFF2-40B4-BE49-F238E27FC236}">
                <a16:creationId xmlns:a16="http://schemas.microsoft.com/office/drawing/2014/main" id="{20C748AE-B999-4D47-9C6F-BDB0A75B1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30" y="1"/>
            <a:ext cx="3875070" cy="683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5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30F37-387A-B0C5-A7D6-658F50AB004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CF3963E-BD90-F693-0B4F-79411731B395}"/>
              </a:ext>
            </a:extLst>
          </p:cNvPr>
          <p:cNvSpPr>
            <a:spLocks noGrp="1"/>
          </p:cNvSpPr>
          <p:nvPr>
            <p:ph type="title"/>
          </p:nvPr>
        </p:nvSpPr>
        <p:spPr/>
        <p:txBody>
          <a:bodyPr>
            <a:normAutofit/>
          </a:bodyPr>
          <a:lstStyle/>
          <a:p>
            <a:r>
              <a:rPr lang="zh-CN" altLang="en-GB" dirty="0"/>
              <a:t>软工</a:t>
            </a:r>
            <a:endParaRPr lang="zh-CN" altLang="en-US" dirty="0"/>
          </a:p>
        </p:txBody>
      </p:sp>
      <p:pic>
        <p:nvPicPr>
          <p:cNvPr id="3" name="图片 2">
            <a:extLst>
              <a:ext uri="{FF2B5EF4-FFF2-40B4-BE49-F238E27FC236}">
                <a16:creationId xmlns:a16="http://schemas.microsoft.com/office/drawing/2014/main" id="{CA99E7C3-A032-1EC6-0F86-358E78003A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2599" y="857763"/>
            <a:ext cx="5988278" cy="5332226"/>
          </a:xfrm>
          <a:prstGeom prst="rect">
            <a:avLst/>
          </a:prstGeom>
          <a:noFill/>
          <a:ln>
            <a:noFill/>
          </a:ln>
        </p:spPr>
      </p:pic>
    </p:spTree>
    <p:extLst>
      <p:ext uri="{BB962C8B-B14F-4D97-AF65-F5344CB8AC3E}">
        <p14:creationId xmlns:p14="http://schemas.microsoft.com/office/powerpoint/2010/main" val="3910141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t>3.3 Storyboard Design &amp; Environment Design</a:t>
            </a:r>
          </a:p>
          <a:p>
            <a:pPr lvl="1"/>
            <a:r>
              <a:rPr lang="en-US" altLang="zh-CN" dirty="0"/>
              <a:t>3.4 Character Design</a:t>
            </a:r>
          </a:p>
          <a:p>
            <a:pPr lvl="1"/>
            <a:r>
              <a:rPr lang="en-US" altLang="zh-CN" dirty="0"/>
              <a:t>3.5 Modeling</a:t>
            </a:r>
          </a:p>
          <a:p>
            <a:pPr lvl="1"/>
            <a:r>
              <a:rPr lang="en-US" altLang="zh-CN" dirty="0">
                <a:solidFill>
                  <a:srgbClr val="FF0000"/>
                </a:solidFill>
              </a:rPr>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t>3.11 Level Design</a:t>
            </a:r>
          </a:p>
          <a:p>
            <a:pPr lvl="1"/>
            <a:r>
              <a:rPr lang="en-US" altLang="zh-CN" dirty="0"/>
              <a:t>3.2 Experience Design</a:t>
            </a:r>
            <a:endParaRPr lang="zh-CN" altLang="en-US" dirty="0"/>
          </a:p>
        </p:txBody>
      </p:sp>
      <p:pic>
        <p:nvPicPr>
          <p:cNvPr id="16386" name="Picture 2">
            <a:extLst>
              <a:ext uri="{FF2B5EF4-FFF2-40B4-BE49-F238E27FC236}">
                <a16:creationId xmlns:a16="http://schemas.microsoft.com/office/drawing/2014/main" id="{0161AD02-04E0-4A02-BE7B-9688C2D9C5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925" y="0"/>
            <a:ext cx="4664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69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6A5B06-D506-4607-BB4A-1208D44E583B}"/>
              </a:ext>
            </a:extLst>
          </p:cNvPr>
          <p:cNvSpPr>
            <a:spLocks noGrp="1"/>
          </p:cNvSpPr>
          <p:nvPr>
            <p:ph type="title"/>
          </p:nvPr>
        </p:nvSpPr>
        <p:spPr/>
        <p:txBody>
          <a:bodyPr/>
          <a:lstStyle/>
          <a:p>
            <a:r>
              <a:rPr lang="zh-CN" altLang="en-US" dirty="0"/>
              <a:t>游戏开发流程</a:t>
            </a:r>
          </a:p>
        </p:txBody>
      </p:sp>
      <p:sp>
        <p:nvSpPr>
          <p:cNvPr id="4" name="竖排文字占位符 2">
            <a:extLst>
              <a:ext uri="{FF2B5EF4-FFF2-40B4-BE49-F238E27FC236}">
                <a16:creationId xmlns:a16="http://schemas.microsoft.com/office/drawing/2014/main" id="{4127BCD7-8E65-48AB-8BDE-9A5C115658D9}"/>
              </a:ext>
            </a:extLst>
          </p:cNvPr>
          <p:cNvSpPr>
            <a:spLocks noGrp="1"/>
          </p:cNvSpPr>
          <p:nvPr>
            <p:ph type="body" orient="vert" idx="1"/>
          </p:nvPr>
        </p:nvSpPr>
        <p:spPr>
          <a:xfrm>
            <a:off x="954403" y="1638300"/>
            <a:ext cx="10515600" cy="4429690"/>
          </a:xfrm>
        </p:spPr>
        <p:txBody>
          <a:bodyPr>
            <a:normAutofit fontScale="92500" lnSpcReduction="10000"/>
          </a:bodyPr>
          <a:lstStyle/>
          <a:p>
            <a:r>
              <a:rPr lang="en-US" altLang="zh-CN" dirty="0"/>
              <a:t>Alpha</a:t>
            </a:r>
            <a:r>
              <a:rPr lang="zh-CN" altLang="en-US" dirty="0"/>
              <a:t>阶段</a:t>
            </a:r>
            <a:endParaRPr lang="en-US" altLang="zh-CN" dirty="0"/>
          </a:p>
          <a:p>
            <a:pPr lvl="1"/>
            <a:r>
              <a:rPr lang="en-US" altLang="zh-CN" dirty="0"/>
              <a:t>3.1 High Level Design</a:t>
            </a:r>
          </a:p>
          <a:p>
            <a:pPr lvl="1"/>
            <a:r>
              <a:rPr lang="en-US" altLang="zh-CN" dirty="0"/>
              <a:t>3.2 Story Design &amp; Concept Design</a:t>
            </a:r>
          </a:p>
          <a:p>
            <a:pPr lvl="1"/>
            <a:r>
              <a:rPr lang="en-US" altLang="zh-CN" dirty="0"/>
              <a:t>3.3 Storyboard Design &amp; Environment Design</a:t>
            </a:r>
          </a:p>
          <a:p>
            <a:pPr lvl="1"/>
            <a:r>
              <a:rPr lang="en-US" altLang="zh-CN" dirty="0"/>
              <a:t>3.4 Character Design</a:t>
            </a:r>
          </a:p>
          <a:p>
            <a:pPr lvl="1"/>
            <a:r>
              <a:rPr lang="en-US" altLang="zh-CN" dirty="0"/>
              <a:t>3.5 Modeling</a:t>
            </a:r>
          </a:p>
          <a:p>
            <a:pPr lvl="1"/>
            <a:r>
              <a:rPr lang="en-US" altLang="zh-CN" dirty="0"/>
              <a:t>3.6 Texture &amp; Material</a:t>
            </a:r>
          </a:p>
          <a:p>
            <a:pPr lvl="1"/>
            <a:r>
              <a:rPr lang="en-US" altLang="zh-CN" dirty="0"/>
              <a:t>3.7 Skeleton &amp; Rig</a:t>
            </a:r>
          </a:p>
          <a:p>
            <a:pPr lvl="1"/>
            <a:r>
              <a:rPr lang="en-US" altLang="zh-CN" dirty="0"/>
              <a:t>3.8 Animate</a:t>
            </a:r>
          </a:p>
          <a:p>
            <a:pPr lvl="1"/>
            <a:r>
              <a:rPr lang="en-US" altLang="zh-CN" dirty="0"/>
              <a:t>3.9 GUI Design &amp; Other Art Work</a:t>
            </a:r>
          </a:p>
          <a:p>
            <a:pPr lvl="1"/>
            <a:r>
              <a:rPr lang="en-US" altLang="zh-CN" dirty="0"/>
              <a:t>3.10 Audio &amp; Music</a:t>
            </a:r>
          </a:p>
          <a:p>
            <a:pPr lvl="1"/>
            <a:r>
              <a:rPr lang="en-US" altLang="zh-CN" dirty="0">
                <a:solidFill>
                  <a:srgbClr val="FF0000"/>
                </a:solidFill>
              </a:rPr>
              <a:t>3.11 Level Design</a:t>
            </a:r>
          </a:p>
          <a:p>
            <a:pPr lvl="1"/>
            <a:r>
              <a:rPr lang="en-US" altLang="zh-CN" dirty="0"/>
              <a:t>3.2 Experience Design</a:t>
            </a:r>
            <a:endParaRPr lang="zh-CN" altLang="en-US" dirty="0"/>
          </a:p>
        </p:txBody>
      </p:sp>
      <p:pic>
        <p:nvPicPr>
          <p:cNvPr id="17410" name="Picture 2">
            <a:extLst>
              <a:ext uri="{FF2B5EF4-FFF2-40B4-BE49-F238E27FC236}">
                <a16:creationId xmlns:a16="http://schemas.microsoft.com/office/drawing/2014/main" id="{53ED32AE-7567-42A2-B266-D400B6B5F6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3124" y="965770"/>
            <a:ext cx="6078876" cy="172472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2AE03297-FBF6-447B-BA67-0C3229153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054" y="2681778"/>
            <a:ext cx="4619946" cy="417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288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FE8E7-9DD3-FA80-35D4-BF840C541D8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97825CE-0583-2700-ADF0-B513E93EADCE}"/>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191F9A16-CD8A-5D32-2908-8B8BAC7FDAD0}"/>
              </a:ext>
            </a:extLst>
          </p:cNvPr>
          <p:cNvSpPr>
            <a:spLocks noGrp="1"/>
          </p:cNvSpPr>
          <p:nvPr>
            <p:ph type="body" idx="1"/>
          </p:nvPr>
        </p:nvSpPr>
        <p:spPr/>
        <p:txBody>
          <a:bodyPr/>
          <a:lstStyle/>
          <a:p>
            <a:r>
              <a:rPr lang="zh-CN" altLang="en-US" dirty="0"/>
              <a:t>近年来，游戏分析学已经引发人们极大的关注</a:t>
            </a:r>
          </a:p>
          <a:p>
            <a:pPr lvl="1"/>
            <a:r>
              <a:rPr lang="zh-CN" altLang="en-US" dirty="0"/>
              <a:t>研究玩家对游戏公司的商务、设计等各个部门都非常有帮助</a:t>
            </a:r>
          </a:p>
          <a:p>
            <a:pPr lvl="1"/>
            <a:r>
              <a:rPr lang="zh-CN" altLang="en-US" dirty="0"/>
              <a:t>游戏分析学也因此逐渐成为行业的商业智能中的重要领域</a:t>
            </a:r>
          </a:p>
          <a:p>
            <a:pPr lvl="1"/>
            <a:r>
              <a:rPr lang="zh-CN" altLang="en-US" dirty="0"/>
              <a:t>通过遥测技术、市场调查、</a:t>
            </a:r>
            <a:r>
              <a:rPr lang="en-US" altLang="zh-CN" dirty="0"/>
              <a:t>QA</a:t>
            </a:r>
            <a:r>
              <a:rPr lang="zh-CN" altLang="en-US" dirty="0"/>
              <a:t>系统、基准测试等各种来源获得的定量数据成为商业智能管理、决策的重要参考</a:t>
            </a:r>
          </a:p>
          <a:p>
            <a:endParaRPr lang="zh-CN" altLang="en-US" dirty="0"/>
          </a:p>
        </p:txBody>
      </p:sp>
    </p:spTree>
    <p:extLst>
      <p:ext uri="{BB962C8B-B14F-4D97-AF65-F5344CB8AC3E}">
        <p14:creationId xmlns:p14="http://schemas.microsoft.com/office/powerpoint/2010/main" val="4117734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CEB7-C443-DA6C-6736-C1D5ADD5D3D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4D7C057-B09D-24BE-3AC2-B37ADD1A2A76}"/>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C6923FF5-2B01-BBE7-3DD5-1C881EA190C4}"/>
              </a:ext>
            </a:extLst>
          </p:cNvPr>
          <p:cNvSpPr>
            <a:spLocks noGrp="1"/>
          </p:cNvSpPr>
          <p:nvPr>
            <p:ph type="body" idx="1"/>
          </p:nvPr>
        </p:nvSpPr>
        <p:spPr/>
        <p:txBody>
          <a:bodyPr/>
          <a:lstStyle/>
          <a:p>
            <a:r>
              <a:rPr lang="zh-CN" altLang="en-US" dirty="0"/>
              <a:t>将分析学引入开发过程时，有两个重要问题要考虑</a:t>
            </a:r>
          </a:p>
          <a:p>
            <a:pPr lvl="1"/>
            <a:r>
              <a:rPr lang="zh-CN" altLang="en-US" dirty="0"/>
              <a:t>一是追踪什么</a:t>
            </a:r>
          </a:p>
          <a:p>
            <a:pPr lvl="1"/>
            <a:r>
              <a:rPr lang="zh-CN" altLang="en-US" dirty="0"/>
              <a:t>二是如何分析获得的数据</a:t>
            </a:r>
          </a:p>
          <a:p>
            <a:r>
              <a:rPr lang="zh-CN" altLang="en-US" dirty="0"/>
              <a:t>选择收集什么资料的过程叫作特征选择。特征选择是个困难的任务，特别是当针对的是用户行为时。决定追踪什么用户行为并没有唯一正确的答案或标准模型；相反地，我们要根据不同的目标选择不同的策略；例如，改进用户体验或增加赢利</a:t>
            </a:r>
          </a:p>
          <a:p>
            <a:endParaRPr lang="zh-CN" altLang="en-US" dirty="0"/>
          </a:p>
        </p:txBody>
      </p:sp>
    </p:spTree>
    <p:extLst>
      <p:ext uri="{BB962C8B-B14F-4D97-AF65-F5344CB8AC3E}">
        <p14:creationId xmlns:p14="http://schemas.microsoft.com/office/powerpoint/2010/main" val="1560153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27AB-CE7C-1791-E7FB-E944F8D2789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3DE326D-DC41-8F4D-7CDE-B5FB667EFF09}"/>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3411D816-DCD7-01A8-63A3-503D12229DD5}"/>
              </a:ext>
            </a:extLst>
          </p:cNvPr>
          <p:cNvSpPr>
            <a:spLocks noGrp="1"/>
          </p:cNvSpPr>
          <p:nvPr>
            <p:ph type="body" idx="1"/>
          </p:nvPr>
        </p:nvSpPr>
        <p:spPr/>
        <p:txBody>
          <a:bodyPr>
            <a:normAutofit/>
          </a:bodyPr>
          <a:lstStyle/>
          <a:p>
            <a:r>
              <a:rPr lang="zh-CN" altLang="en-US" dirty="0"/>
              <a:t>游戏分析学的数据来源主要有三种：</a:t>
            </a:r>
          </a:p>
          <a:p>
            <a:pPr lvl="1"/>
            <a:r>
              <a:rPr lang="zh-CN" altLang="en-US" dirty="0"/>
              <a:t>性能数据：这些是与技术和硬件有关的数据，尤其是在线或持续型游戏。普遍的性能指标包括游戏在客户端硬件平台的执行帧率或游戏服务器的稳定性</a:t>
            </a:r>
          </a:p>
          <a:p>
            <a:pPr lvl="1"/>
            <a:r>
              <a:rPr lang="zh-CN" altLang="en-US" dirty="0"/>
              <a:t>过程数据：这些是与开发游戏的实际过程有关的数据。游戏开发或多或少是一个创造性过程，但仍然需要监控，即估计任务量和制定计划等</a:t>
            </a:r>
          </a:p>
          <a:p>
            <a:pPr lvl="1"/>
            <a:r>
              <a:rPr lang="zh-CN" altLang="en-US" dirty="0"/>
              <a:t>用户数据：这是最常见的数据来源，这些数据来自玩我们的游戏的用户。这里，我们既把用户当作消费者（收益来源）也当作玩家（与游戏产生特定交互活动的对象）。我们计算与收益有关的指标如每用户平均收益（</a:t>
            </a:r>
            <a:r>
              <a:rPr lang="en-US" altLang="zh-CN" dirty="0"/>
              <a:t>ARPU</a:t>
            </a:r>
            <a:r>
              <a:rPr lang="zh-CN" altLang="en-US" dirty="0"/>
              <a:t>）、日活跃用户（</a:t>
            </a:r>
            <a:r>
              <a:rPr lang="en-US" altLang="zh-CN" dirty="0"/>
              <a:t>DAU</a:t>
            </a:r>
            <a:r>
              <a:rPr lang="zh-CN" altLang="en-US" dirty="0"/>
              <a:t>），或者执行与收益有关的分析如用户流失分析、用户支持性能分析或微交易分析时，我们称游戏用户为消费者</a:t>
            </a:r>
          </a:p>
          <a:p>
            <a:endParaRPr lang="zh-CN" altLang="en-US" dirty="0"/>
          </a:p>
        </p:txBody>
      </p:sp>
    </p:spTree>
    <p:extLst>
      <p:ext uri="{BB962C8B-B14F-4D97-AF65-F5344CB8AC3E}">
        <p14:creationId xmlns:p14="http://schemas.microsoft.com/office/powerpoint/2010/main" val="3723689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69D4E-2088-CD1A-38B5-76E609CAE52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E380189-2C77-B300-D573-84BBFF5F4F40}"/>
              </a:ext>
            </a:extLst>
          </p:cNvPr>
          <p:cNvSpPr>
            <a:spLocks noGrp="1"/>
          </p:cNvSpPr>
          <p:nvPr>
            <p:ph type="title"/>
          </p:nvPr>
        </p:nvSpPr>
        <p:spPr/>
        <p:txBody>
          <a:bodyPr/>
          <a:lstStyle/>
          <a:p>
            <a:r>
              <a:rPr lang="zh-CN" altLang="en-US" dirty="0"/>
              <a:t>游戏分析</a:t>
            </a:r>
          </a:p>
        </p:txBody>
      </p:sp>
      <p:pic>
        <p:nvPicPr>
          <p:cNvPr id="6" name="Picture 2" descr="http://www.gamasutra.com/db_area/images/feature/193241/figure1.png">
            <a:extLst>
              <a:ext uri="{FF2B5EF4-FFF2-40B4-BE49-F238E27FC236}">
                <a16:creationId xmlns:a16="http://schemas.microsoft.com/office/drawing/2014/main" id="{2C0A5907-136F-EEB4-2D10-C1FC20CF2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533" y="101568"/>
            <a:ext cx="6840760" cy="65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95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2789-B8D9-A25B-4DC4-AC73D3E932C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0FE38C1-597A-0BF5-A087-B3F3A169717E}"/>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5D9ED522-2377-3BC1-3916-8BA4415B111C}"/>
              </a:ext>
            </a:extLst>
          </p:cNvPr>
          <p:cNvSpPr>
            <a:spLocks noGrp="1"/>
          </p:cNvSpPr>
          <p:nvPr>
            <p:ph type="body" idx="1"/>
          </p:nvPr>
        </p:nvSpPr>
        <p:spPr/>
        <p:txBody>
          <a:bodyPr>
            <a:normAutofit/>
          </a:bodyPr>
          <a:lstStyle/>
          <a:p>
            <a:r>
              <a:rPr lang="zh-CN" altLang="en-US" dirty="0"/>
              <a:t>案例</a:t>
            </a:r>
          </a:p>
        </p:txBody>
      </p:sp>
      <p:grpSp>
        <p:nvGrpSpPr>
          <p:cNvPr id="2" name="组合 23">
            <a:extLst>
              <a:ext uri="{FF2B5EF4-FFF2-40B4-BE49-F238E27FC236}">
                <a16:creationId xmlns:a16="http://schemas.microsoft.com/office/drawing/2014/main" id="{F1D0E2DB-E706-845E-B377-FF2E0778ACFA}"/>
              </a:ext>
            </a:extLst>
          </p:cNvPr>
          <p:cNvGrpSpPr>
            <a:grpSpLocks/>
          </p:cNvGrpSpPr>
          <p:nvPr/>
        </p:nvGrpSpPr>
        <p:grpSpPr bwMode="auto">
          <a:xfrm>
            <a:off x="2381074" y="1883276"/>
            <a:ext cx="8530208" cy="4328558"/>
            <a:chOff x="385192" y="1676400"/>
            <a:chExt cx="8530208" cy="4328558"/>
          </a:xfrm>
        </p:grpSpPr>
        <p:grpSp>
          <p:nvGrpSpPr>
            <p:cNvPr id="4" name="组合 8">
              <a:extLst>
                <a:ext uri="{FF2B5EF4-FFF2-40B4-BE49-F238E27FC236}">
                  <a16:creationId xmlns:a16="http://schemas.microsoft.com/office/drawing/2014/main" id="{2F35294D-0DA7-0CD5-9285-2E22942C91B7}"/>
                </a:ext>
              </a:extLst>
            </p:cNvPr>
            <p:cNvGrpSpPr>
              <a:grpSpLocks/>
            </p:cNvGrpSpPr>
            <p:nvPr/>
          </p:nvGrpSpPr>
          <p:grpSpPr bwMode="auto">
            <a:xfrm>
              <a:off x="385192" y="1905000"/>
              <a:ext cx="4415408" cy="4099958"/>
              <a:chOff x="4347592" y="2292342"/>
              <a:chExt cx="4415408" cy="4099565"/>
            </a:xfrm>
          </p:grpSpPr>
          <p:sp>
            <p:nvSpPr>
              <p:cNvPr id="22" name="TextBox 5">
                <a:extLst>
                  <a:ext uri="{FF2B5EF4-FFF2-40B4-BE49-F238E27FC236}">
                    <a16:creationId xmlns:a16="http://schemas.microsoft.com/office/drawing/2014/main" id="{39EF101B-22E2-F97E-6321-DDDA8DD5470C}"/>
                  </a:ext>
                </a:extLst>
              </p:cNvPr>
              <p:cNvSpPr txBox="1">
                <a:spLocks noChangeArrowheads="1"/>
              </p:cNvSpPr>
              <p:nvPr/>
            </p:nvSpPr>
            <p:spPr bwMode="auto">
              <a:xfrm>
                <a:off x="4419600" y="2292342"/>
                <a:ext cx="4191000" cy="646269"/>
              </a:xfrm>
              <a:prstGeom prst="rect">
                <a:avLst/>
              </a:prstGeom>
              <a:noFill/>
              <a:ln w="9525">
                <a:noFill/>
                <a:miter lim="800000"/>
                <a:headEnd/>
                <a:tailEnd/>
              </a:ln>
            </p:spPr>
            <p:txBody>
              <a:bodyPr>
                <a:spAutoFit/>
              </a:bodyPr>
              <a:lstStyle/>
              <a:p>
                <a:pPr algn="ctr">
                  <a:defRPr/>
                </a:pPr>
                <a:r>
                  <a:rPr lang="zh-CN" altLang="en-US" dirty="0">
                    <a:latin typeface="+mn-ea"/>
                    <a:ea typeface="+mn-ea"/>
                  </a:rPr>
                  <a:t>中国网络游戏玩家在网络游戏中最喜欢做的事情</a:t>
                </a:r>
              </a:p>
            </p:txBody>
          </p:sp>
          <p:sp>
            <p:nvSpPr>
              <p:cNvPr id="23" name="TextBox 6">
                <a:extLst>
                  <a:ext uri="{FF2B5EF4-FFF2-40B4-BE49-F238E27FC236}">
                    <a16:creationId xmlns:a16="http://schemas.microsoft.com/office/drawing/2014/main" id="{A424EF6C-39B8-0A4F-FB70-2E0465A1C572}"/>
                  </a:ext>
                </a:extLst>
              </p:cNvPr>
              <p:cNvSpPr txBox="1">
                <a:spLocks noChangeArrowheads="1"/>
              </p:cNvSpPr>
              <p:nvPr/>
            </p:nvSpPr>
            <p:spPr bwMode="auto">
              <a:xfrm>
                <a:off x="4347592" y="6022610"/>
                <a:ext cx="4415408" cy="369297"/>
              </a:xfrm>
              <a:prstGeom prst="rect">
                <a:avLst/>
              </a:prstGeom>
              <a:noFill/>
              <a:ln w="9525">
                <a:noFill/>
                <a:miter lim="800000"/>
                <a:headEnd/>
                <a:tailEnd/>
              </a:ln>
            </p:spPr>
            <p:txBody>
              <a:bodyPr wrap="square">
                <a:spAutoFit/>
              </a:bodyPr>
              <a:lstStyle/>
              <a:p>
                <a:pPr algn="ctr">
                  <a:defRPr/>
                </a:pPr>
                <a:r>
                  <a:rPr lang="en-US" altLang="zh-CN" dirty="0">
                    <a:latin typeface="+mn-ea"/>
                    <a:ea typeface="+mn-ea"/>
                  </a:rPr>
                  <a:t>Source: 17173</a:t>
                </a:r>
                <a:r>
                  <a:rPr lang="zh-CN" altLang="en-US" dirty="0">
                    <a:latin typeface="+mn-ea"/>
                    <a:ea typeface="+mn-ea"/>
                  </a:rPr>
                  <a:t>中国网络游戏市场调查报告</a:t>
                </a:r>
              </a:p>
            </p:txBody>
          </p:sp>
          <p:pic>
            <p:nvPicPr>
              <p:cNvPr id="24" name="Picture 2">
                <a:extLst>
                  <a:ext uri="{FF2B5EF4-FFF2-40B4-BE49-F238E27FC236}">
                    <a16:creationId xmlns:a16="http://schemas.microsoft.com/office/drawing/2014/main" id="{90A270D8-16EC-2669-DB8C-9892836A4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590800"/>
                <a:ext cx="4191000" cy="339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右箭头 5">
              <a:extLst>
                <a:ext uri="{FF2B5EF4-FFF2-40B4-BE49-F238E27FC236}">
                  <a16:creationId xmlns:a16="http://schemas.microsoft.com/office/drawing/2014/main" id="{AE543A25-4101-998D-3FFB-ED8317DA11A1}"/>
                </a:ext>
              </a:extLst>
            </p:cNvPr>
            <p:cNvSpPr/>
            <p:nvPr/>
          </p:nvSpPr>
          <p:spPr>
            <a:xfrm>
              <a:off x="4800600" y="2971800"/>
              <a:ext cx="381000" cy="160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grpSp>
          <p:nvGrpSpPr>
            <p:cNvPr id="7" name="组合 27">
              <a:extLst>
                <a:ext uri="{FF2B5EF4-FFF2-40B4-BE49-F238E27FC236}">
                  <a16:creationId xmlns:a16="http://schemas.microsoft.com/office/drawing/2014/main" id="{F7DFE639-73C8-1196-64A9-13F085FFEF86}"/>
                </a:ext>
              </a:extLst>
            </p:cNvPr>
            <p:cNvGrpSpPr>
              <a:grpSpLocks/>
            </p:cNvGrpSpPr>
            <p:nvPr/>
          </p:nvGrpSpPr>
          <p:grpSpPr bwMode="auto">
            <a:xfrm>
              <a:off x="5410200" y="4724400"/>
              <a:ext cx="2438400" cy="1030506"/>
              <a:chOff x="5867400" y="5181600"/>
              <a:chExt cx="2438400" cy="1030506"/>
            </a:xfrm>
          </p:grpSpPr>
          <p:sp>
            <p:nvSpPr>
              <p:cNvPr id="19" name="TextBox 19">
                <a:extLst>
                  <a:ext uri="{FF2B5EF4-FFF2-40B4-BE49-F238E27FC236}">
                    <a16:creationId xmlns:a16="http://schemas.microsoft.com/office/drawing/2014/main" id="{445B8245-34BB-E2FB-0B76-B362BCB25FE9}"/>
                  </a:ext>
                </a:extLst>
              </p:cNvPr>
              <p:cNvSpPr txBox="1"/>
              <p:nvPr/>
            </p:nvSpPr>
            <p:spPr>
              <a:xfrm>
                <a:off x="5867400" y="5181600"/>
                <a:ext cx="2438400" cy="990600"/>
              </a:xfrm>
              <a:prstGeom prst="rect">
                <a:avLst/>
              </a:prstGeom>
              <a:solidFill>
                <a:schemeClr val="bg2">
                  <a:lumMod val="60000"/>
                  <a:lumOff val="40000"/>
                </a:schemeClr>
              </a:solidFill>
              <a:ln>
                <a:noFill/>
              </a:ln>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lstStyle/>
              <a:p>
                <a:pPr algn="ctr">
                  <a:defRPr/>
                </a:pPr>
                <a:r>
                  <a:rPr lang="zh-CN" altLang="en-US" b="1" dirty="0">
                    <a:solidFill>
                      <a:schemeClr val="tx1"/>
                    </a:solidFill>
                    <a:latin typeface="+mn-ea"/>
                  </a:rPr>
                  <a:t>成长性内容</a:t>
                </a:r>
              </a:p>
            </p:txBody>
          </p:sp>
          <p:sp>
            <p:nvSpPr>
              <p:cNvPr id="20" name="TextBox 11">
                <a:extLst>
                  <a:ext uri="{FF2B5EF4-FFF2-40B4-BE49-F238E27FC236}">
                    <a16:creationId xmlns:a16="http://schemas.microsoft.com/office/drawing/2014/main" id="{1610FDD6-05B2-EB5D-A2C0-32BE5302243A}"/>
                  </a:ext>
                </a:extLst>
              </p:cNvPr>
              <p:cNvSpPr txBox="1"/>
              <p:nvPr/>
            </p:nvSpPr>
            <p:spPr>
              <a:xfrm>
                <a:off x="7086600" y="5565775"/>
                <a:ext cx="914400" cy="646331"/>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道具系统</a:t>
                </a:r>
              </a:p>
            </p:txBody>
          </p:sp>
          <p:sp>
            <p:nvSpPr>
              <p:cNvPr id="21" name="TextBox 12">
                <a:extLst>
                  <a:ext uri="{FF2B5EF4-FFF2-40B4-BE49-F238E27FC236}">
                    <a16:creationId xmlns:a16="http://schemas.microsoft.com/office/drawing/2014/main" id="{FAD5295C-B131-2EC1-2EF6-A7B3380E3174}"/>
                  </a:ext>
                </a:extLst>
              </p:cNvPr>
              <p:cNvSpPr txBox="1"/>
              <p:nvPr/>
            </p:nvSpPr>
            <p:spPr>
              <a:xfrm>
                <a:off x="6019800" y="5565775"/>
                <a:ext cx="914400" cy="646331"/>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任务设置</a:t>
                </a:r>
              </a:p>
            </p:txBody>
          </p:sp>
        </p:grpSp>
        <p:grpSp>
          <p:nvGrpSpPr>
            <p:cNvPr id="8" name="组合 26">
              <a:extLst>
                <a:ext uri="{FF2B5EF4-FFF2-40B4-BE49-F238E27FC236}">
                  <a16:creationId xmlns:a16="http://schemas.microsoft.com/office/drawing/2014/main" id="{A88EC72E-EE27-64B1-963A-50B4CF472BEE}"/>
                </a:ext>
              </a:extLst>
            </p:cNvPr>
            <p:cNvGrpSpPr>
              <a:grpSpLocks/>
            </p:cNvGrpSpPr>
            <p:nvPr/>
          </p:nvGrpSpPr>
          <p:grpSpPr bwMode="auto">
            <a:xfrm>
              <a:off x="5334000" y="3124200"/>
              <a:ext cx="2514600" cy="1295400"/>
              <a:chOff x="5791200" y="3352800"/>
              <a:chExt cx="2514600" cy="1295400"/>
            </a:xfrm>
          </p:grpSpPr>
          <p:sp>
            <p:nvSpPr>
              <p:cNvPr id="15" name="TextBox 21">
                <a:extLst>
                  <a:ext uri="{FF2B5EF4-FFF2-40B4-BE49-F238E27FC236}">
                    <a16:creationId xmlns:a16="http://schemas.microsoft.com/office/drawing/2014/main" id="{419C4CAE-BA60-23F5-2ACF-D753EC6C9EAB}"/>
                  </a:ext>
                </a:extLst>
              </p:cNvPr>
              <p:cNvSpPr txBox="1"/>
              <p:nvPr/>
            </p:nvSpPr>
            <p:spPr>
              <a:xfrm>
                <a:off x="5791200" y="3352800"/>
                <a:ext cx="2514600" cy="1295400"/>
              </a:xfrm>
              <a:prstGeom prst="rect">
                <a:avLst/>
              </a:prstGeom>
              <a:solidFill>
                <a:schemeClr val="bg2">
                  <a:lumMod val="60000"/>
                  <a:lumOff val="40000"/>
                </a:schemeClr>
              </a:solidFill>
              <a:ln>
                <a:noFill/>
              </a:ln>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lstStyle/>
              <a:p>
                <a:pPr algn="ctr">
                  <a:defRPr/>
                </a:pPr>
                <a:r>
                  <a:rPr lang="zh-CN" altLang="en-US" b="1" dirty="0">
                    <a:solidFill>
                      <a:schemeClr val="tx1"/>
                    </a:solidFill>
                    <a:latin typeface="+mn-ea"/>
                  </a:rPr>
                  <a:t>实时性内容</a:t>
                </a:r>
              </a:p>
            </p:txBody>
          </p:sp>
          <p:sp>
            <p:nvSpPr>
              <p:cNvPr id="16" name="TextBox 13">
                <a:extLst>
                  <a:ext uri="{FF2B5EF4-FFF2-40B4-BE49-F238E27FC236}">
                    <a16:creationId xmlns:a16="http://schemas.microsoft.com/office/drawing/2014/main" id="{938A9171-130A-332A-0FB1-0C7E336CD827}"/>
                  </a:ext>
                </a:extLst>
              </p:cNvPr>
              <p:cNvSpPr txBox="1"/>
              <p:nvPr/>
            </p:nvSpPr>
            <p:spPr>
              <a:xfrm>
                <a:off x="6553200" y="4191000"/>
                <a:ext cx="914400" cy="369332"/>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探索</a:t>
                </a:r>
              </a:p>
            </p:txBody>
          </p:sp>
          <p:sp>
            <p:nvSpPr>
              <p:cNvPr id="17" name="TextBox 15">
                <a:extLst>
                  <a:ext uri="{FF2B5EF4-FFF2-40B4-BE49-F238E27FC236}">
                    <a16:creationId xmlns:a16="http://schemas.microsoft.com/office/drawing/2014/main" id="{45547A5F-17FD-1B9B-7FF7-53F698074764}"/>
                  </a:ext>
                </a:extLst>
              </p:cNvPr>
              <p:cNvSpPr txBox="1"/>
              <p:nvPr/>
            </p:nvSpPr>
            <p:spPr>
              <a:xfrm>
                <a:off x="5943600" y="3733800"/>
                <a:ext cx="914400" cy="369332"/>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chemeClr val="tx1"/>
                    </a:solidFill>
                    <a:latin typeface="+mn-ea"/>
                  </a:rPr>
                  <a:t>PK</a:t>
                </a:r>
                <a:endParaRPr lang="zh-CN" altLang="en-US" dirty="0">
                  <a:solidFill>
                    <a:schemeClr val="tx1"/>
                  </a:solidFill>
                  <a:latin typeface="+mn-ea"/>
                </a:endParaRPr>
              </a:p>
            </p:txBody>
          </p:sp>
          <p:sp>
            <p:nvSpPr>
              <p:cNvPr id="18" name="TextBox 17">
                <a:extLst>
                  <a:ext uri="{FF2B5EF4-FFF2-40B4-BE49-F238E27FC236}">
                    <a16:creationId xmlns:a16="http://schemas.microsoft.com/office/drawing/2014/main" id="{67A7EC99-7FE1-C5C5-E291-D2782D7770F5}"/>
                  </a:ext>
                </a:extLst>
              </p:cNvPr>
              <p:cNvSpPr txBox="1"/>
              <p:nvPr/>
            </p:nvSpPr>
            <p:spPr>
              <a:xfrm>
                <a:off x="7086600" y="3733800"/>
                <a:ext cx="914400" cy="369332"/>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团</a:t>
                </a:r>
                <a:r>
                  <a:rPr lang="en-US" altLang="zh-CN" dirty="0">
                    <a:solidFill>
                      <a:schemeClr val="tx1"/>
                    </a:solidFill>
                    <a:latin typeface="+mn-ea"/>
                  </a:rPr>
                  <a:t>PK</a:t>
                </a:r>
                <a:endParaRPr lang="zh-CN" altLang="en-US" dirty="0">
                  <a:solidFill>
                    <a:schemeClr val="tx1"/>
                  </a:solidFill>
                  <a:latin typeface="+mn-ea"/>
                </a:endParaRPr>
              </a:p>
            </p:txBody>
          </p:sp>
        </p:grpSp>
        <p:grpSp>
          <p:nvGrpSpPr>
            <p:cNvPr id="9" name="组合 25">
              <a:extLst>
                <a:ext uri="{FF2B5EF4-FFF2-40B4-BE49-F238E27FC236}">
                  <a16:creationId xmlns:a16="http://schemas.microsoft.com/office/drawing/2014/main" id="{EB83E114-7E95-6727-3C22-475599B3E37D}"/>
                </a:ext>
              </a:extLst>
            </p:cNvPr>
            <p:cNvGrpSpPr>
              <a:grpSpLocks/>
            </p:cNvGrpSpPr>
            <p:nvPr/>
          </p:nvGrpSpPr>
          <p:grpSpPr bwMode="auto">
            <a:xfrm>
              <a:off x="5334000" y="2054226"/>
              <a:ext cx="2514600" cy="1030507"/>
              <a:chOff x="5715000" y="1902023"/>
              <a:chExt cx="2514600" cy="1030264"/>
            </a:xfrm>
          </p:grpSpPr>
          <p:sp>
            <p:nvSpPr>
              <p:cNvPr id="12" name="TextBox 20">
                <a:extLst>
                  <a:ext uri="{FF2B5EF4-FFF2-40B4-BE49-F238E27FC236}">
                    <a16:creationId xmlns:a16="http://schemas.microsoft.com/office/drawing/2014/main" id="{0CEC6E1A-F63B-6254-38A0-FDE5F1D1B42E}"/>
                  </a:ext>
                </a:extLst>
              </p:cNvPr>
              <p:cNvSpPr txBox="1"/>
              <p:nvPr/>
            </p:nvSpPr>
            <p:spPr>
              <a:xfrm>
                <a:off x="5715000" y="1902023"/>
                <a:ext cx="2514600" cy="841177"/>
              </a:xfrm>
              <a:prstGeom prst="rect">
                <a:avLst/>
              </a:prstGeom>
              <a:solidFill>
                <a:schemeClr val="bg2">
                  <a:lumMod val="60000"/>
                  <a:lumOff val="40000"/>
                </a:schemeClr>
              </a:solidFill>
              <a:ln>
                <a:noFill/>
              </a:ln>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lstStyle/>
              <a:p>
                <a:pPr algn="ctr">
                  <a:defRPr/>
                </a:pPr>
                <a:r>
                  <a:rPr lang="zh-CN" altLang="en-US" b="1" dirty="0">
                    <a:solidFill>
                      <a:schemeClr val="tx1"/>
                    </a:solidFill>
                    <a:latin typeface="+mn-ea"/>
                  </a:rPr>
                  <a:t>互动性内容</a:t>
                </a:r>
              </a:p>
            </p:txBody>
          </p:sp>
          <p:sp>
            <p:nvSpPr>
              <p:cNvPr id="13" name="TextBox 10">
                <a:extLst>
                  <a:ext uri="{FF2B5EF4-FFF2-40B4-BE49-F238E27FC236}">
                    <a16:creationId xmlns:a16="http://schemas.microsoft.com/office/drawing/2014/main" id="{9AEE084C-E2DB-AD58-2C0E-59DEC58BF7B2}"/>
                  </a:ext>
                </a:extLst>
              </p:cNvPr>
              <p:cNvSpPr txBox="1"/>
              <p:nvPr/>
            </p:nvSpPr>
            <p:spPr>
              <a:xfrm>
                <a:off x="5943600" y="2286108"/>
                <a:ext cx="914400" cy="646179"/>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交友系统</a:t>
                </a:r>
              </a:p>
            </p:txBody>
          </p:sp>
          <p:sp>
            <p:nvSpPr>
              <p:cNvPr id="14" name="TextBox 18">
                <a:extLst>
                  <a:ext uri="{FF2B5EF4-FFF2-40B4-BE49-F238E27FC236}">
                    <a16:creationId xmlns:a16="http://schemas.microsoft.com/office/drawing/2014/main" id="{E4CA3B99-DD59-422F-E142-E386E057E464}"/>
                  </a:ext>
                </a:extLst>
              </p:cNvPr>
              <p:cNvSpPr txBox="1"/>
              <p:nvPr/>
            </p:nvSpPr>
            <p:spPr>
              <a:xfrm>
                <a:off x="7162800" y="2286108"/>
                <a:ext cx="914400" cy="646179"/>
              </a:xfrm>
              <a:prstGeom prst="rect">
                <a:avLst/>
              </a:prstGeom>
              <a:effectLst>
                <a:outerShdw blurRad="50800" dist="38100" dir="2700000" sx="101000" sy="101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zh-CN" altLang="en-US" dirty="0">
                    <a:solidFill>
                      <a:schemeClr val="tx1"/>
                    </a:solidFill>
                    <a:latin typeface="+mn-ea"/>
                  </a:rPr>
                  <a:t>高手评价</a:t>
                </a:r>
              </a:p>
            </p:txBody>
          </p:sp>
        </p:grpSp>
        <p:sp>
          <p:nvSpPr>
            <p:cNvPr id="10" name="等腰三角形 9">
              <a:extLst>
                <a:ext uri="{FF2B5EF4-FFF2-40B4-BE49-F238E27FC236}">
                  <a16:creationId xmlns:a16="http://schemas.microsoft.com/office/drawing/2014/main" id="{6160EB3B-2390-9DDA-3CA4-54F56F564A13}"/>
                </a:ext>
              </a:extLst>
            </p:cNvPr>
            <p:cNvSpPr/>
            <p:nvPr/>
          </p:nvSpPr>
          <p:spPr>
            <a:xfrm rot="10800000">
              <a:off x="8077200" y="2133600"/>
              <a:ext cx="533400" cy="3657600"/>
            </a:xfrm>
            <a:prstGeom prst="triangle">
              <a:avLst/>
            </a:prstGeom>
            <a:solidFill>
              <a:srgbClr val="DD6D21"/>
            </a:solid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solidFill>
                  <a:schemeClr val="tx1"/>
                </a:solidFill>
                <a:latin typeface="+mn-ea"/>
              </a:endParaRPr>
            </a:p>
          </p:txBody>
        </p:sp>
        <p:sp>
          <p:nvSpPr>
            <p:cNvPr id="11" name="TextBox 29">
              <a:extLst>
                <a:ext uri="{FF2B5EF4-FFF2-40B4-BE49-F238E27FC236}">
                  <a16:creationId xmlns:a16="http://schemas.microsoft.com/office/drawing/2014/main" id="{A7941840-9487-795E-80E7-21F89FF95D58}"/>
                </a:ext>
              </a:extLst>
            </p:cNvPr>
            <p:cNvSpPr txBox="1">
              <a:spLocks noChangeArrowheads="1"/>
            </p:cNvSpPr>
            <p:nvPr/>
          </p:nvSpPr>
          <p:spPr bwMode="auto">
            <a:xfrm>
              <a:off x="7620000" y="1676400"/>
              <a:ext cx="1295400" cy="276225"/>
            </a:xfrm>
            <a:prstGeom prst="rect">
              <a:avLst/>
            </a:prstGeom>
            <a:noFill/>
            <a:ln w="9525">
              <a:noFill/>
              <a:miter lim="800000"/>
              <a:headEnd/>
              <a:tailEnd/>
            </a:ln>
          </p:spPr>
          <p:txBody>
            <a:bodyPr>
              <a:spAutoFit/>
            </a:bodyPr>
            <a:lstStyle/>
            <a:p>
              <a:pPr algn="ctr">
                <a:defRPr/>
              </a:pPr>
              <a:r>
                <a:rPr lang="zh-CN" altLang="en-US" sz="1200" dirty="0">
                  <a:latin typeface="+mn-ea"/>
                  <a:ea typeface="+mn-ea"/>
                </a:rPr>
                <a:t>游戏内容的多寡</a:t>
              </a:r>
            </a:p>
          </p:txBody>
        </p:sp>
      </p:grpSp>
    </p:spTree>
    <p:extLst>
      <p:ext uri="{BB962C8B-B14F-4D97-AF65-F5344CB8AC3E}">
        <p14:creationId xmlns:p14="http://schemas.microsoft.com/office/powerpoint/2010/main" val="153803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355C-6AC3-9064-CB0A-0ACED120C7C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67295C1-F6B9-2FB6-58FC-344BE09675FA}"/>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01DF8CDB-D4CF-7720-01E3-680EDF764833}"/>
              </a:ext>
            </a:extLst>
          </p:cNvPr>
          <p:cNvSpPr>
            <a:spLocks noGrp="1"/>
          </p:cNvSpPr>
          <p:nvPr>
            <p:ph type="body" idx="1"/>
          </p:nvPr>
        </p:nvSpPr>
        <p:spPr/>
        <p:txBody>
          <a:bodyPr>
            <a:normAutofit/>
          </a:bodyPr>
          <a:lstStyle/>
          <a:p>
            <a:r>
              <a:rPr lang="zh-CN" altLang="en-US" dirty="0"/>
              <a:t>案例</a:t>
            </a:r>
          </a:p>
        </p:txBody>
      </p:sp>
      <p:grpSp>
        <p:nvGrpSpPr>
          <p:cNvPr id="33" name="组合 32">
            <a:extLst>
              <a:ext uri="{FF2B5EF4-FFF2-40B4-BE49-F238E27FC236}">
                <a16:creationId xmlns:a16="http://schemas.microsoft.com/office/drawing/2014/main" id="{4443632C-1CBF-C6F7-ADA6-6DB656B6C863}"/>
              </a:ext>
            </a:extLst>
          </p:cNvPr>
          <p:cNvGrpSpPr/>
          <p:nvPr/>
        </p:nvGrpSpPr>
        <p:grpSpPr>
          <a:xfrm>
            <a:off x="954403" y="2088859"/>
            <a:ext cx="9724782" cy="3801505"/>
            <a:chOff x="1155132" y="2629024"/>
            <a:chExt cx="8126018" cy="2808335"/>
          </a:xfrm>
        </p:grpSpPr>
        <p:grpSp>
          <p:nvGrpSpPr>
            <p:cNvPr id="25" name="组合 24">
              <a:extLst>
                <a:ext uri="{FF2B5EF4-FFF2-40B4-BE49-F238E27FC236}">
                  <a16:creationId xmlns:a16="http://schemas.microsoft.com/office/drawing/2014/main" id="{5883B66B-8854-0AD8-2E5F-343FEBA14688}"/>
                </a:ext>
              </a:extLst>
            </p:cNvPr>
            <p:cNvGrpSpPr>
              <a:grpSpLocks/>
            </p:cNvGrpSpPr>
            <p:nvPr/>
          </p:nvGrpSpPr>
          <p:grpSpPr bwMode="auto">
            <a:xfrm>
              <a:off x="1155132" y="2629024"/>
              <a:ext cx="8126018" cy="2808335"/>
              <a:chOff x="404462" y="3419708"/>
              <a:chExt cx="8126018" cy="2808335"/>
            </a:xfrm>
          </p:grpSpPr>
          <p:pic>
            <p:nvPicPr>
              <p:cNvPr id="26" name="Picture 21">
                <a:extLst>
                  <a:ext uri="{FF2B5EF4-FFF2-40B4-BE49-F238E27FC236}">
                    <a16:creationId xmlns:a16="http://schemas.microsoft.com/office/drawing/2014/main" id="{2F449F5B-1D68-7417-C989-B1A512483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733829"/>
                <a:ext cx="3443288" cy="249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5">
                <a:extLst>
                  <a:ext uri="{FF2B5EF4-FFF2-40B4-BE49-F238E27FC236}">
                    <a16:creationId xmlns:a16="http://schemas.microsoft.com/office/drawing/2014/main" id="{DF1B8599-90A4-012F-70F6-98E2A002F882}"/>
                  </a:ext>
                </a:extLst>
              </p:cNvPr>
              <p:cNvSpPr txBox="1">
                <a:spLocks noChangeArrowheads="1"/>
              </p:cNvSpPr>
              <p:nvPr/>
            </p:nvSpPr>
            <p:spPr bwMode="auto">
              <a:xfrm>
                <a:off x="404462" y="3419708"/>
                <a:ext cx="3949554" cy="272841"/>
              </a:xfrm>
              <a:prstGeom prst="rect">
                <a:avLst/>
              </a:prstGeom>
              <a:noFill/>
              <a:ln w="9525">
                <a:noFill/>
                <a:miter lim="800000"/>
                <a:headEnd/>
                <a:tailEnd/>
              </a:ln>
            </p:spPr>
            <p:txBody>
              <a:bodyPr wrap="square">
                <a:spAutoFit/>
              </a:bodyPr>
              <a:lstStyle/>
              <a:p>
                <a:pPr algn="ctr">
                  <a:defRPr/>
                </a:pPr>
                <a:r>
                  <a:rPr lang="zh-CN" altLang="en-US" dirty="0">
                    <a:latin typeface="+mn-ea"/>
                    <a:ea typeface="+mn-ea"/>
                  </a:rPr>
                  <a:t>中国网络游戏玩家玩网络游戏的目的</a:t>
                </a:r>
              </a:p>
            </p:txBody>
          </p:sp>
          <p:pic>
            <p:nvPicPr>
              <p:cNvPr id="28" name="Picture 22">
                <a:extLst>
                  <a:ext uri="{FF2B5EF4-FFF2-40B4-BE49-F238E27FC236}">
                    <a16:creationId xmlns:a16="http://schemas.microsoft.com/office/drawing/2014/main" id="{43AE4544-3C64-FDDB-CB8F-9803E67A7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733829"/>
                <a:ext cx="3352800" cy="243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5">
                <a:extLst>
                  <a:ext uri="{FF2B5EF4-FFF2-40B4-BE49-F238E27FC236}">
                    <a16:creationId xmlns:a16="http://schemas.microsoft.com/office/drawing/2014/main" id="{1EFC8597-264A-586C-4B63-D1D7B29ACFF8}"/>
                  </a:ext>
                </a:extLst>
              </p:cNvPr>
              <p:cNvSpPr txBox="1">
                <a:spLocks noChangeArrowheads="1"/>
              </p:cNvSpPr>
              <p:nvPr/>
            </p:nvSpPr>
            <p:spPr bwMode="auto">
              <a:xfrm>
                <a:off x="4432176" y="3429000"/>
                <a:ext cx="4098304" cy="272841"/>
              </a:xfrm>
              <a:prstGeom prst="rect">
                <a:avLst/>
              </a:prstGeom>
              <a:noFill/>
              <a:ln w="9525">
                <a:noFill/>
                <a:miter lim="800000"/>
                <a:headEnd/>
                <a:tailEnd/>
              </a:ln>
            </p:spPr>
            <p:txBody>
              <a:bodyPr wrap="square">
                <a:spAutoFit/>
              </a:bodyPr>
              <a:lstStyle/>
              <a:p>
                <a:pPr algn="ctr">
                  <a:defRPr/>
                </a:pPr>
                <a:r>
                  <a:rPr lang="zh-CN" altLang="en-US" dirty="0">
                    <a:latin typeface="+mn-ea"/>
                    <a:ea typeface="+mn-ea"/>
                  </a:rPr>
                  <a:t>中国网络游戏玩家最喜欢玩的游戏类型</a:t>
                </a:r>
              </a:p>
            </p:txBody>
          </p:sp>
        </p:grpSp>
        <p:sp>
          <p:nvSpPr>
            <p:cNvPr id="30" name="矩形 29">
              <a:extLst>
                <a:ext uri="{FF2B5EF4-FFF2-40B4-BE49-F238E27FC236}">
                  <a16:creationId xmlns:a16="http://schemas.microsoft.com/office/drawing/2014/main" id="{06415634-84CB-41FC-7A03-82C526036F62}"/>
                </a:ext>
              </a:extLst>
            </p:cNvPr>
            <p:cNvSpPr/>
            <p:nvPr/>
          </p:nvSpPr>
          <p:spPr bwMode="auto">
            <a:xfrm>
              <a:off x="1817470" y="3019316"/>
              <a:ext cx="2971800"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31" name="矩形 30">
              <a:extLst>
                <a:ext uri="{FF2B5EF4-FFF2-40B4-BE49-F238E27FC236}">
                  <a16:creationId xmlns:a16="http://schemas.microsoft.com/office/drawing/2014/main" id="{3A2C467E-CC31-670A-6E31-F78DEA9A5276}"/>
                </a:ext>
              </a:extLst>
            </p:cNvPr>
            <p:cNvSpPr/>
            <p:nvPr/>
          </p:nvSpPr>
          <p:spPr bwMode="auto">
            <a:xfrm>
              <a:off x="5627470" y="3705116"/>
              <a:ext cx="2971800"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32" name="矩形 31">
              <a:extLst>
                <a:ext uri="{FF2B5EF4-FFF2-40B4-BE49-F238E27FC236}">
                  <a16:creationId xmlns:a16="http://schemas.microsoft.com/office/drawing/2014/main" id="{FDBCAD62-8944-CA04-86BF-70EF9B4153D7}"/>
                </a:ext>
              </a:extLst>
            </p:cNvPr>
            <p:cNvSpPr/>
            <p:nvPr/>
          </p:nvSpPr>
          <p:spPr bwMode="auto">
            <a:xfrm>
              <a:off x="5627470" y="3019316"/>
              <a:ext cx="2971800"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dirty="0">
                <a:solidFill>
                  <a:schemeClr val="tx1"/>
                </a:solidFill>
                <a:latin typeface="+mn-ea"/>
              </a:endParaRPr>
            </a:p>
          </p:txBody>
        </p:sp>
      </p:grpSp>
      <p:sp>
        <p:nvSpPr>
          <p:cNvPr id="34" name="TextBox 6">
            <a:extLst>
              <a:ext uri="{FF2B5EF4-FFF2-40B4-BE49-F238E27FC236}">
                <a16:creationId xmlns:a16="http://schemas.microsoft.com/office/drawing/2014/main" id="{5AE80E43-3B46-2D4B-07B3-EA2C3B2C0E68}"/>
              </a:ext>
            </a:extLst>
          </p:cNvPr>
          <p:cNvSpPr txBox="1">
            <a:spLocks noChangeArrowheads="1"/>
          </p:cNvSpPr>
          <p:nvPr/>
        </p:nvSpPr>
        <p:spPr bwMode="auto">
          <a:xfrm>
            <a:off x="1584120" y="5972137"/>
            <a:ext cx="4415408" cy="369332"/>
          </a:xfrm>
          <a:prstGeom prst="rect">
            <a:avLst/>
          </a:prstGeom>
          <a:noFill/>
          <a:ln w="9525">
            <a:noFill/>
            <a:miter lim="800000"/>
            <a:headEnd/>
            <a:tailEnd/>
          </a:ln>
        </p:spPr>
        <p:txBody>
          <a:bodyPr wrap="square">
            <a:spAutoFit/>
          </a:bodyPr>
          <a:lstStyle/>
          <a:p>
            <a:pPr algn="ctr">
              <a:defRPr/>
            </a:pPr>
            <a:r>
              <a:rPr lang="en-US" altLang="zh-CN" dirty="0">
                <a:latin typeface="+mn-ea"/>
                <a:ea typeface="+mn-ea"/>
              </a:rPr>
              <a:t>Source: 17173</a:t>
            </a:r>
            <a:r>
              <a:rPr lang="zh-CN" altLang="en-US" dirty="0">
                <a:latin typeface="+mn-ea"/>
                <a:ea typeface="+mn-ea"/>
              </a:rPr>
              <a:t>中国网络游戏市场调查报告</a:t>
            </a:r>
          </a:p>
        </p:txBody>
      </p:sp>
    </p:spTree>
    <p:extLst>
      <p:ext uri="{BB962C8B-B14F-4D97-AF65-F5344CB8AC3E}">
        <p14:creationId xmlns:p14="http://schemas.microsoft.com/office/powerpoint/2010/main" val="1574751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7A746-A21D-E5BE-F305-51E96594611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523A34D-17DE-4502-01DE-72ECF8355172}"/>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12892556-8F5C-1E3B-195F-DA8551532FE4}"/>
              </a:ext>
            </a:extLst>
          </p:cNvPr>
          <p:cNvSpPr>
            <a:spLocks noGrp="1"/>
          </p:cNvSpPr>
          <p:nvPr>
            <p:ph type="body" idx="1"/>
          </p:nvPr>
        </p:nvSpPr>
        <p:spPr/>
        <p:txBody>
          <a:bodyPr>
            <a:normAutofit/>
          </a:bodyPr>
          <a:lstStyle/>
          <a:p>
            <a:r>
              <a:rPr lang="zh-CN" altLang="en-US" dirty="0"/>
              <a:t>案例</a:t>
            </a:r>
          </a:p>
        </p:txBody>
      </p:sp>
      <p:grpSp>
        <p:nvGrpSpPr>
          <p:cNvPr id="12" name="组合 11">
            <a:extLst>
              <a:ext uri="{FF2B5EF4-FFF2-40B4-BE49-F238E27FC236}">
                <a16:creationId xmlns:a16="http://schemas.microsoft.com/office/drawing/2014/main" id="{4B03ACD8-6225-1AC1-D19D-C0D6B17C60E8}"/>
              </a:ext>
            </a:extLst>
          </p:cNvPr>
          <p:cNvGrpSpPr/>
          <p:nvPr/>
        </p:nvGrpSpPr>
        <p:grpSpPr>
          <a:xfrm>
            <a:off x="1034219" y="2424418"/>
            <a:ext cx="9913413" cy="3837481"/>
            <a:chOff x="1856341" y="2688649"/>
            <a:chExt cx="8458200" cy="2807732"/>
          </a:xfrm>
        </p:grpSpPr>
        <p:sp>
          <p:nvSpPr>
            <p:cNvPr id="2" name="TextBox 6">
              <a:extLst>
                <a:ext uri="{FF2B5EF4-FFF2-40B4-BE49-F238E27FC236}">
                  <a16:creationId xmlns:a16="http://schemas.microsoft.com/office/drawing/2014/main" id="{4FB262BB-960E-CA19-E607-9A1D63096451}"/>
                </a:ext>
              </a:extLst>
            </p:cNvPr>
            <p:cNvSpPr txBox="1">
              <a:spLocks noChangeArrowheads="1"/>
            </p:cNvSpPr>
            <p:nvPr/>
          </p:nvSpPr>
          <p:spPr bwMode="auto">
            <a:xfrm>
              <a:off x="3761341" y="5127049"/>
              <a:ext cx="4286250" cy="369332"/>
            </a:xfrm>
            <a:prstGeom prst="rect">
              <a:avLst/>
            </a:prstGeom>
            <a:noFill/>
            <a:ln w="9525">
              <a:noFill/>
              <a:miter lim="800000"/>
              <a:headEnd/>
              <a:tailEnd/>
            </a:ln>
          </p:spPr>
          <p:txBody>
            <a:bodyPr>
              <a:spAutoFit/>
            </a:bodyPr>
            <a:lstStyle/>
            <a:p>
              <a:pPr algn="ctr">
                <a:defRPr/>
              </a:pPr>
              <a:r>
                <a:rPr lang="en-US" altLang="zh-CN" dirty="0">
                  <a:ea typeface="+mn-ea"/>
                  <a:cs typeface="Arial" pitchFamily="34" charset="0"/>
                </a:rPr>
                <a:t>Source: </a:t>
              </a:r>
              <a:r>
                <a:rPr lang="zh-CN" altLang="en-US" dirty="0">
                  <a:ea typeface="+mn-ea"/>
                  <a:cs typeface="Arial" pitchFamily="34" charset="0"/>
                </a:rPr>
                <a:t>易观国际网页游戏报告</a:t>
              </a:r>
            </a:p>
          </p:txBody>
        </p:sp>
        <p:sp>
          <p:nvSpPr>
            <p:cNvPr id="4" name="TextBox 5">
              <a:extLst>
                <a:ext uri="{FF2B5EF4-FFF2-40B4-BE49-F238E27FC236}">
                  <a16:creationId xmlns:a16="http://schemas.microsoft.com/office/drawing/2014/main" id="{B14742D7-FEA2-3ED1-A75D-7F374323869C}"/>
                </a:ext>
              </a:extLst>
            </p:cNvPr>
            <p:cNvSpPr txBox="1">
              <a:spLocks noChangeArrowheads="1"/>
            </p:cNvSpPr>
            <p:nvPr/>
          </p:nvSpPr>
          <p:spPr bwMode="auto">
            <a:xfrm>
              <a:off x="1856341" y="2688649"/>
              <a:ext cx="4343400" cy="369332"/>
            </a:xfrm>
            <a:prstGeom prst="rect">
              <a:avLst/>
            </a:prstGeom>
            <a:noFill/>
            <a:ln w="9525">
              <a:noFill/>
              <a:miter lim="800000"/>
              <a:headEnd/>
              <a:tailEnd/>
            </a:ln>
          </p:spPr>
          <p:txBody>
            <a:bodyPr>
              <a:spAutoFit/>
            </a:bodyPr>
            <a:lstStyle/>
            <a:p>
              <a:pPr algn="ctr">
                <a:defRPr/>
              </a:pPr>
              <a:r>
                <a:rPr lang="zh-CN" altLang="en-US" dirty="0">
                  <a:ea typeface="+mn-ea"/>
                  <a:cs typeface="Arial" pitchFamily="34" charset="0"/>
                </a:rPr>
                <a:t>用户玩网页游戏的原因</a:t>
              </a:r>
            </a:p>
          </p:txBody>
        </p:sp>
        <p:pic>
          <p:nvPicPr>
            <p:cNvPr id="6" name="Picture 2">
              <a:extLst>
                <a:ext uri="{FF2B5EF4-FFF2-40B4-BE49-F238E27FC236}">
                  <a16:creationId xmlns:a16="http://schemas.microsoft.com/office/drawing/2014/main" id="{BCB24B1B-3568-68FA-8D06-22D1A9C0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54" y="2985512"/>
              <a:ext cx="429418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9">
              <a:extLst>
                <a:ext uri="{FF2B5EF4-FFF2-40B4-BE49-F238E27FC236}">
                  <a16:creationId xmlns:a16="http://schemas.microsoft.com/office/drawing/2014/main" id="{B0F2B739-3F10-39E9-3887-24EFA1865E0B}"/>
                </a:ext>
              </a:extLst>
            </p:cNvPr>
            <p:cNvGrpSpPr>
              <a:grpSpLocks/>
            </p:cNvGrpSpPr>
            <p:nvPr/>
          </p:nvGrpSpPr>
          <p:grpSpPr bwMode="auto">
            <a:xfrm>
              <a:off x="6323566" y="2688649"/>
              <a:ext cx="3990975" cy="2386013"/>
              <a:chOff x="1752600" y="2937072"/>
              <a:chExt cx="5867400" cy="3473253"/>
            </a:xfrm>
          </p:grpSpPr>
          <p:sp>
            <p:nvSpPr>
              <p:cNvPr id="8" name="TextBox 5">
                <a:extLst>
                  <a:ext uri="{FF2B5EF4-FFF2-40B4-BE49-F238E27FC236}">
                    <a16:creationId xmlns:a16="http://schemas.microsoft.com/office/drawing/2014/main" id="{9CA8CFE9-B8A8-DEB2-51F5-D54593FF8AA0}"/>
                  </a:ext>
                </a:extLst>
              </p:cNvPr>
              <p:cNvSpPr txBox="1">
                <a:spLocks noChangeArrowheads="1"/>
              </p:cNvSpPr>
              <p:nvPr/>
            </p:nvSpPr>
            <p:spPr bwMode="auto">
              <a:xfrm>
                <a:off x="1829619" y="2937072"/>
                <a:ext cx="5790381" cy="537626"/>
              </a:xfrm>
              <a:prstGeom prst="rect">
                <a:avLst/>
              </a:prstGeom>
              <a:noFill/>
              <a:ln w="9525">
                <a:noFill/>
                <a:miter lim="800000"/>
                <a:headEnd/>
                <a:tailEnd/>
              </a:ln>
            </p:spPr>
            <p:txBody>
              <a:bodyPr>
                <a:spAutoFit/>
              </a:bodyPr>
              <a:lstStyle/>
              <a:p>
                <a:pPr algn="ctr">
                  <a:defRPr/>
                </a:pPr>
                <a:r>
                  <a:rPr lang="zh-CN" altLang="en-US">
                    <a:latin typeface="+mn-ea"/>
                    <a:ea typeface="+mn-ea"/>
                  </a:rPr>
                  <a:t>用户玩网页游戏的主要类型</a:t>
                </a:r>
              </a:p>
            </p:txBody>
          </p:sp>
          <p:pic>
            <p:nvPicPr>
              <p:cNvPr id="9" name="Picture 2">
                <a:extLst>
                  <a:ext uri="{FF2B5EF4-FFF2-40B4-BE49-F238E27FC236}">
                    <a16:creationId xmlns:a16="http://schemas.microsoft.com/office/drawing/2014/main" id="{955BC086-0B5F-0740-58E1-FF94ED798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352800"/>
                <a:ext cx="57531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a:extLst>
                <a:ext uri="{FF2B5EF4-FFF2-40B4-BE49-F238E27FC236}">
                  <a16:creationId xmlns:a16="http://schemas.microsoft.com/office/drawing/2014/main" id="{27580FB8-FA3E-CE9D-B4F0-A37A0A334B0A}"/>
                </a:ext>
              </a:extLst>
            </p:cNvPr>
            <p:cNvSpPr/>
            <p:nvPr/>
          </p:nvSpPr>
          <p:spPr bwMode="auto">
            <a:xfrm>
              <a:off x="6275941" y="3603049"/>
              <a:ext cx="3733800" cy="1905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11" name="矩形 10">
              <a:extLst>
                <a:ext uri="{FF2B5EF4-FFF2-40B4-BE49-F238E27FC236}">
                  <a16:creationId xmlns:a16="http://schemas.microsoft.com/office/drawing/2014/main" id="{D9BE31CF-796D-B49F-5ED3-4E410D84FE8B}"/>
                </a:ext>
              </a:extLst>
            </p:cNvPr>
            <p:cNvSpPr/>
            <p:nvPr/>
          </p:nvSpPr>
          <p:spPr bwMode="auto">
            <a:xfrm>
              <a:off x="6275941" y="3107749"/>
              <a:ext cx="3733800" cy="1905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dirty="0">
                <a:solidFill>
                  <a:schemeClr val="tx1"/>
                </a:solidFill>
                <a:latin typeface="+mn-ea"/>
              </a:endParaRPr>
            </a:p>
          </p:txBody>
        </p:sp>
      </p:grpSp>
    </p:spTree>
    <p:extLst>
      <p:ext uri="{BB962C8B-B14F-4D97-AF65-F5344CB8AC3E}">
        <p14:creationId xmlns:p14="http://schemas.microsoft.com/office/powerpoint/2010/main" val="239339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F34B5-8270-3B43-551F-C01AAB37C37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793C564-BF94-CE72-00EA-251FF2B75E39}"/>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123D5E74-A6A2-7127-5C20-7B8B442F8643}"/>
              </a:ext>
            </a:extLst>
          </p:cNvPr>
          <p:cNvSpPr>
            <a:spLocks noGrp="1"/>
          </p:cNvSpPr>
          <p:nvPr>
            <p:ph type="body" idx="1"/>
          </p:nvPr>
        </p:nvSpPr>
        <p:spPr/>
        <p:txBody>
          <a:bodyPr>
            <a:normAutofit/>
          </a:bodyPr>
          <a:lstStyle/>
          <a:p>
            <a:r>
              <a:rPr lang="zh-CN" altLang="en-US" dirty="0"/>
              <a:t>案例</a:t>
            </a:r>
          </a:p>
        </p:txBody>
      </p:sp>
      <p:grpSp>
        <p:nvGrpSpPr>
          <p:cNvPr id="13" name="组合 13">
            <a:extLst>
              <a:ext uri="{FF2B5EF4-FFF2-40B4-BE49-F238E27FC236}">
                <a16:creationId xmlns:a16="http://schemas.microsoft.com/office/drawing/2014/main" id="{4F3B9AA2-DA65-9014-C397-58A11E908C91}"/>
              </a:ext>
            </a:extLst>
          </p:cNvPr>
          <p:cNvGrpSpPr>
            <a:grpSpLocks/>
          </p:cNvGrpSpPr>
          <p:nvPr/>
        </p:nvGrpSpPr>
        <p:grpSpPr bwMode="auto">
          <a:xfrm>
            <a:off x="1697231" y="2424419"/>
            <a:ext cx="9225235" cy="3727462"/>
            <a:chOff x="533400" y="3502223"/>
            <a:chExt cx="7924800" cy="2822377"/>
          </a:xfrm>
        </p:grpSpPr>
        <p:sp>
          <p:nvSpPr>
            <p:cNvPr id="14" name="TextBox 5">
              <a:extLst>
                <a:ext uri="{FF2B5EF4-FFF2-40B4-BE49-F238E27FC236}">
                  <a16:creationId xmlns:a16="http://schemas.microsoft.com/office/drawing/2014/main" id="{CCAB9F53-7959-0688-6DDF-D1E1A48C2350}"/>
                </a:ext>
              </a:extLst>
            </p:cNvPr>
            <p:cNvSpPr txBox="1">
              <a:spLocks noChangeArrowheads="1"/>
            </p:cNvSpPr>
            <p:nvPr/>
          </p:nvSpPr>
          <p:spPr bwMode="auto">
            <a:xfrm>
              <a:off x="609600" y="3502223"/>
              <a:ext cx="7848600" cy="369306"/>
            </a:xfrm>
            <a:prstGeom prst="rect">
              <a:avLst/>
            </a:prstGeom>
            <a:noFill/>
            <a:ln w="9525">
              <a:noFill/>
              <a:miter lim="800000"/>
              <a:headEnd/>
              <a:tailEnd/>
            </a:ln>
          </p:spPr>
          <p:txBody>
            <a:bodyPr>
              <a:spAutoFit/>
            </a:bodyPr>
            <a:lstStyle/>
            <a:p>
              <a:pPr algn="ctr">
                <a:defRPr/>
              </a:pPr>
              <a:r>
                <a:rPr lang="zh-CN" altLang="en-US">
                  <a:latin typeface="+mn-ea"/>
                  <a:ea typeface="+mn-ea"/>
                </a:rPr>
                <a:t>中国网页游戏玩家与全体网络游戏的年龄差异及学历差异</a:t>
              </a:r>
            </a:p>
          </p:txBody>
        </p:sp>
        <p:pic>
          <p:nvPicPr>
            <p:cNvPr id="15" name="Picture 2">
              <a:extLst>
                <a:ext uri="{FF2B5EF4-FFF2-40B4-BE49-F238E27FC236}">
                  <a16:creationId xmlns:a16="http://schemas.microsoft.com/office/drawing/2014/main" id="{0116DA1D-F5C9-B1CF-5D1F-F400B0A28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0"/>
              <a:ext cx="398605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a:extLst>
                <a:ext uri="{FF2B5EF4-FFF2-40B4-BE49-F238E27FC236}">
                  <a16:creationId xmlns:a16="http://schemas.microsoft.com/office/drawing/2014/main" id="{B5E33F7C-3B5F-21B5-F704-4F6DF9758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810001"/>
              <a:ext cx="3647739" cy="250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B6D0E5FE-0637-FEBB-1A25-3F460FC3D7F0}"/>
                </a:ext>
              </a:extLst>
            </p:cNvPr>
            <p:cNvSpPr/>
            <p:nvPr/>
          </p:nvSpPr>
          <p:spPr>
            <a:xfrm>
              <a:off x="4876800" y="4495928"/>
              <a:ext cx="3276600" cy="7619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18" name="矩形 17">
              <a:extLst>
                <a:ext uri="{FF2B5EF4-FFF2-40B4-BE49-F238E27FC236}">
                  <a16:creationId xmlns:a16="http://schemas.microsoft.com/office/drawing/2014/main" id="{7BB347CB-FD0B-CC23-8EF1-5375B60406FB}"/>
                </a:ext>
              </a:extLst>
            </p:cNvPr>
            <p:cNvSpPr/>
            <p:nvPr/>
          </p:nvSpPr>
          <p:spPr>
            <a:xfrm>
              <a:off x="533400" y="4876902"/>
              <a:ext cx="4038600" cy="6857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grpSp>
    </p:spTree>
    <p:extLst>
      <p:ext uri="{BB962C8B-B14F-4D97-AF65-F5344CB8AC3E}">
        <p14:creationId xmlns:p14="http://schemas.microsoft.com/office/powerpoint/2010/main" val="219543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6824"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306955"/>
            <a:chOff x="2785716" y="2754041"/>
            <a:chExt cx="7514174" cy="2306955"/>
          </a:xfrm>
        </p:grpSpPr>
        <p:grpSp>
          <p:nvGrpSpPr>
            <p:cNvPr id="2" name="组合 1"/>
            <p:cNvGrpSpPr/>
            <p:nvPr/>
          </p:nvGrpSpPr>
          <p:grpSpPr>
            <a:xfrm>
              <a:off x="2785716" y="2754041"/>
              <a:ext cx="1569600" cy="2306955"/>
              <a:chOff x="3572559" y="3146312"/>
              <a:chExt cx="1569600" cy="2306955"/>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306955"/>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2793226"/>
              <a:ext cx="5572161"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章节回顾</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6CB95-99C6-EB6E-AE23-F13326A6433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0095FC0-AD3B-4A60-2288-48D348899F24}"/>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DF9CADCD-9BFC-87DD-E997-B24D4C21F8F3}"/>
              </a:ext>
            </a:extLst>
          </p:cNvPr>
          <p:cNvSpPr>
            <a:spLocks noGrp="1"/>
          </p:cNvSpPr>
          <p:nvPr>
            <p:ph type="body" idx="1"/>
          </p:nvPr>
        </p:nvSpPr>
        <p:spPr/>
        <p:txBody>
          <a:bodyPr>
            <a:normAutofit/>
          </a:bodyPr>
          <a:lstStyle/>
          <a:p>
            <a:r>
              <a:rPr lang="zh-CN" altLang="en-US" dirty="0"/>
              <a:t>案例</a:t>
            </a:r>
          </a:p>
        </p:txBody>
      </p:sp>
      <p:grpSp>
        <p:nvGrpSpPr>
          <p:cNvPr id="2" name="组合 14">
            <a:extLst>
              <a:ext uri="{FF2B5EF4-FFF2-40B4-BE49-F238E27FC236}">
                <a16:creationId xmlns:a16="http://schemas.microsoft.com/office/drawing/2014/main" id="{19BE01CC-23ED-542B-CEFF-F0282FB1F973}"/>
              </a:ext>
            </a:extLst>
          </p:cNvPr>
          <p:cNvGrpSpPr>
            <a:grpSpLocks/>
          </p:cNvGrpSpPr>
          <p:nvPr/>
        </p:nvGrpSpPr>
        <p:grpSpPr bwMode="auto">
          <a:xfrm>
            <a:off x="1230814" y="2374084"/>
            <a:ext cx="9962778" cy="3693906"/>
            <a:chOff x="152400" y="3048000"/>
            <a:chExt cx="8991600" cy="3190875"/>
          </a:xfrm>
        </p:grpSpPr>
        <p:sp>
          <p:nvSpPr>
            <p:cNvPr id="4" name="TextBox 5">
              <a:extLst>
                <a:ext uri="{FF2B5EF4-FFF2-40B4-BE49-F238E27FC236}">
                  <a16:creationId xmlns:a16="http://schemas.microsoft.com/office/drawing/2014/main" id="{0E60E2AA-14C1-57DD-7CF2-A3FEDBE072DA}"/>
                </a:ext>
              </a:extLst>
            </p:cNvPr>
            <p:cNvSpPr txBox="1">
              <a:spLocks noChangeArrowheads="1"/>
            </p:cNvSpPr>
            <p:nvPr/>
          </p:nvSpPr>
          <p:spPr bwMode="auto">
            <a:xfrm>
              <a:off x="609600" y="3048000"/>
              <a:ext cx="7848600" cy="3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a:t>中国网页游戏玩家与全体网络游戏的收入结构及工作状况</a:t>
              </a:r>
            </a:p>
          </p:txBody>
        </p:sp>
        <p:pic>
          <p:nvPicPr>
            <p:cNvPr id="6" name="Picture 2">
              <a:extLst>
                <a:ext uri="{FF2B5EF4-FFF2-40B4-BE49-F238E27FC236}">
                  <a16:creationId xmlns:a16="http://schemas.microsoft.com/office/drawing/2014/main" id="{E9496483-2F12-AD21-03C9-8A49FC329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426066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E886944-E534-2AD5-C123-766057E28278}"/>
                </a:ext>
              </a:extLst>
            </p:cNvPr>
            <p:cNvSpPr/>
            <p:nvPr/>
          </p:nvSpPr>
          <p:spPr>
            <a:xfrm>
              <a:off x="152400" y="3429000"/>
              <a:ext cx="2552700" cy="1447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endParaRPr>
            </a:p>
          </p:txBody>
        </p:sp>
        <p:pic>
          <p:nvPicPr>
            <p:cNvPr id="8" name="Picture 3">
              <a:extLst>
                <a:ext uri="{FF2B5EF4-FFF2-40B4-BE49-F238E27FC236}">
                  <a16:creationId xmlns:a16="http://schemas.microsoft.com/office/drawing/2014/main" id="{E857B183-BD08-D673-67DD-1C04EE248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173" y="3505200"/>
              <a:ext cx="4388827" cy="271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3EC58721-0B4B-8265-D4AA-A96C17EE9C22}"/>
                </a:ext>
              </a:extLst>
            </p:cNvPr>
            <p:cNvSpPr/>
            <p:nvPr/>
          </p:nvSpPr>
          <p:spPr>
            <a:xfrm>
              <a:off x="4724400" y="3505200"/>
              <a:ext cx="4419600" cy="4572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endParaRPr>
            </a:p>
          </p:txBody>
        </p:sp>
      </p:grpSp>
    </p:spTree>
    <p:extLst>
      <p:ext uri="{BB962C8B-B14F-4D97-AF65-F5344CB8AC3E}">
        <p14:creationId xmlns:p14="http://schemas.microsoft.com/office/powerpoint/2010/main" val="509392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D704-EFF0-31BD-B691-439E3B9F376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B284F6D-691F-2327-E943-CEC353CD4697}"/>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92648955-F792-6F36-9AE0-5E287AD9B9D9}"/>
              </a:ext>
            </a:extLst>
          </p:cNvPr>
          <p:cNvSpPr>
            <a:spLocks noGrp="1"/>
          </p:cNvSpPr>
          <p:nvPr>
            <p:ph type="body" idx="1"/>
          </p:nvPr>
        </p:nvSpPr>
        <p:spPr/>
        <p:txBody>
          <a:bodyPr>
            <a:normAutofit/>
          </a:bodyPr>
          <a:lstStyle/>
          <a:p>
            <a:r>
              <a:rPr lang="zh-CN" altLang="en-US" dirty="0"/>
              <a:t>案例</a:t>
            </a:r>
          </a:p>
        </p:txBody>
      </p:sp>
      <p:grpSp>
        <p:nvGrpSpPr>
          <p:cNvPr id="10" name="组合 17">
            <a:extLst>
              <a:ext uri="{FF2B5EF4-FFF2-40B4-BE49-F238E27FC236}">
                <a16:creationId xmlns:a16="http://schemas.microsoft.com/office/drawing/2014/main" id="{0C96F32D-9C59-F2BE-A443-C7B168ED6E52}"/>
              </a:ext>
            </a:extLst>
          </p:cNvPr>
          <p:cNvGrpSpPr>
            <a:grpSpLocks/>
          </p:cNvGrpSpPr>
          <p:nvPr/>
        </p:nvGrpSpPr>
        <p:grpSpPr bwMode="auto">
          <a:xfrm>
            <a:off x="1076446" y="2424418"/>
            <a:ext cx="9644683" cy="3556551"/>
            <a:chOff x="152400" y="3352800"/>
            <a:chExt cx="8305800" cy="3010101"/>
          </a:xfrm>
        </p:grpSpPr>
        <p:pic>
          <p:nvPicPr>
            <p:cNvPr id="11" name="Picture 3">
              <a:extLst>
                <a:ext uri="{FF2B5EF4-FFF2-40B4-BE49-F238E27FC236}">
                  <a16:creationId xmlns:a16="http://schemas.microsoft.com/office/drawing/2014/main" id="{59493E9E-9E31-1772-0748-4CAA7AF95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70938"/>
              <a:ext cx="3886200" cy="265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5">
              <a:extLst>
                <a:ext uri="{FF2B5EF4-FFF2-40B4-BE49-F238E27FC236}">
                  <a16:creationId xmlns:a16="http://schemas.microsoft.com/office/drawing/2014/main" id="{15263BB1-8F58-24B5-042B-8126735D0E3C}"/>
                </a:ext>
              </a:extLst>
            </p:cNvPr>
            <p:cNvSpPr txBox="1">
              <a:spLocks noChangeArrowheads="1"/>
            </p:cNvSpPr>
            <p:nvPr/>
          </p:nvSpPr>
          <p:spPr bwMode="auto">
            <a:xfrm>
              <a:off x="304800" y="3352800"/>
              <a:ext cx="3962400" cy="369357"/>
            </a:xfrm>
            <a:prstGeom prst="rect">
              <a:avLst/>
            </a:prstGeom>
            <a:noFill/>
            <a:ln w="9525">
              <a:noFill/>
              <a:miter lim="800000"/>
              <a:headEnd/>
              <a:tailEnd/>
            </a:ln>
          </p:spPr>
          <p:txBody>
            <a:bodyPr>
              <a:spAutoFit/>
            </a:bodyPr>
            <a:lstStyle/>
            <a:p>
              <a:pPr algn="ctr">
                <a:defRPr/>
              </a:pPr>
              <a:r>
                <a:rPr lang="zh-CN" altLang="en-US">
                  <a:latin typeface="+mn-ea"/>
                  <a:ea typeface="+mn-ea"/>
                </a:rPr>
                <a:t>玩家玩网页游戏的场所</a:t>
              </a:r>
            </a:p>
          </p:txBody>
        </p:sp>
        <p:pic>
          <p:nvPicPr>
            <p:cNvPr id="13" name="Picture 2">
              <a:extLst>
                <a:ext uri="{FF2B5EF4-FFF2-40B4-BE49-F238E27FC236}">
                  <a16:creationId xmlns:a16="http://schemas.microsoft.com/office/drawing/2014/main" id="{1E8D9847-9A61-9C2F-F8D1-EB360494E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1" y="3665688"/>
              <a:ext cx="3962400" cy="26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A2FB2706-811F-7274-800F-2E210456A341}"/>
                </a:ext>
              </a:extLst>
            </p:cNvPr>
            <p:cNvSpPr/>
            <p:nvPr/>
          </p:nvSpPr>
          <p:spPr>
            <a:xfrm>
              <a:off x="152400" y="4114851"/>
              <a:ext cx="2667000" cy="45723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15" name="TextBox 5">
              <a:extLst>
                <a:ext uri="{FF2B5EF4-FFF2-40B4-BE49-F238E27FC236}">
                  <a16:creationId xmlns:a16="http://schemas.microsoft.com/office/drawing/2014/main" id="{065A5E49-6CB4-2D60-E9E1-76D9B661048B}"/>
                </a:ext>
              </a:extLst>
            </p:cNvPr>
            <p:cNvSpPr txBox="1">
              <a:spLocks noChangeArrowheads="1"/>
            </p:cNvSpPr>
            <p:nvPr/>
          </p:nvSpPr>
          <p:spPr bwMode="auto">
            <a:xfrm>
              <a:off x="4495800" y="3352800"/>
              <a:ext cx="3962400" cy="369357"/>
            </a:xfrm>
            <a:prstGeom prst="rect">
              <a:avLst/>
            </a:prstGeom>
            <a:noFill/>
            <a:ln w="9525">
              <a:noFill/>
              <a:miter lim="800000"/>
              <a:headEnd/>
              <a:tailEnd/>
            </a:ln>
          </p:spPr>
          <p:txBody>
            <a:bodyPr>
              <a:spAutoFit/>
            </a:bodyPr>
            <a:lstStyle/>
            <a:p>
              <a:pPr algn="ctr">
                <a:defRPr/>
              </a:pPr>
              <a:r>
                <a:rPr lang="zh-CN" altLang="en-US">
                  <a:latin typeface="+mn-ea"/>
                  <a:ea typeface="+mn-ea"/>
                </a:rPr>
                <a:t>玩家玩网络游戏的场所</a:t>
              </a:r>
            </a:p>
          </p:txBody>
        </p:sp>
        <p:sp>
          <p:nvSpPr>
            <p:cNvPr id="16" name="矩形 15">
              <a:extLst>
                <a:ext uri="{FF2B5EF4-FFF2-40B4-BE49-F238E27FC236}">
                  <a16:creationId xmlns:a16="http://schemas.microsoft.com/office/drawing/2014/main" id="{F7577EE9-5125-DC54-7CD7-69E19E7C6FC5}"/>
                </a:ext>
              </a:extLst>
            </p:cNvPr>
            <p:cNvSpPr/>
            <p:nvPr/>
          </p:nvSpPr>
          <p:spPr>
            <a:xfrm>
              <a:off x="4343400" y="5029312"/>
              <a:ext cx="1295400" cy="45723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grpSp>
    </p:spTree>
    <p:extLst>
      <p:ext uri="{BB962C8B-B14F-4D97-AF65-F5344CB8AC3E}">
        <p14:creationId xmlns:p14="http://schemas.microsoft.com/office/powerpoint/2010/main" val="1795590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C881-347B-9BC5-14F0-883EE151B8D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65C5498-9030-7107-F267-14E44E3B0B77}"/>
              </a:ext>
            </a:extLst>
          </p:cNvPr>
          <p:cNvSpPr>
            <a:spLocks noGrp="1"/>
          </p:cNvSpPr>
          <p:nvPr>
            <p:ph type="title"/>
          </p:nvPr>
        </p:nvSpPr>
        <p:spPr/>
        <p:txBody>
          <a:bodyPr/>
          <a:lstStyle/>
          <a:p>
            <a:r>
              <a:rPr lang="zh-CN" altLang="en-US" dirty="0"/>
              <a:t>游戏分析</a:t>
            </a:r>
          </a:p>
        </p:txBody>
      </p:sp>
      <p:sp>
        <p:nvSpPr>
          <p:cNvPr id="5" name="文本占位符 4">
            <a:extLst>
              <a:ext uri="{FF2B5EF4-FFF2-40B4-BE49-F238E27FC236}">
                <a16:creationId xmlns:a16="http://schemas.microsoft.com/office/drawing/2014/main" id="{ED90954E-C87B-5056-3246-3F6FCDB452E1}"/>
              </a:ext>
            </a:extLst>
          </p:cNvPr>
          <p:cNvSpPr>
            <a:spLocks noGrp="1"/>
          </p:cNvSpPr>
          <p:nvPr>
            <p:ph type="body" idx="1"/>
          </p:nvPr>
        </p:nvSpPr>
        <p:spPr/>
        <p:txBody>
          <a:bodyPr>
            <a:normAutofit/>
          </a:bodyPr>
          <a:lstStyle/>
          <a:p>
            <a:r>
              <a:rPr lang="zh-CN" altLang="en-US" dirty="0"/>
              <a:t>案例</a:t>
            </a:r>
          </a:p>
        </p:txBody>
      </p:sp>
      <p:grpSp>
        <p:nvGrpSpPr>
          <p:cNvPr id="2" name="组合 24">
            <a:extLst>
              <a:ext uri="{FF2B5EF4-FFF2-40B4-BE49-F238E27FC236}">
                <a16:creationId xmlns:a16="http://schemas.microsoft.com/office/drawing/2014/main" id="{FBB8CEBB-EEFF-8A25-04CA-B2734CCBFF4A}"/>
              </a:ext>
            </a:extLst>
          </p:cNvPr>
          <p:cNvGrpSpPr>
            <a:grpSpLocks/>
          </p:cNvGrpSpPr>
          <p:nvPr/>
        </p:nvGrpSpPr>
        <p:grpSpPr bwMode="auto">
          <a:xfrm>
            <a:off x="1326159" y="2737580"/>
            <a:ext cx="8991600" cy="3200400"/>
            <a:chOff x="76200" y="3352799"/>
            <a:chExt cx="8991600" cy="3200401"/>
          </a:xfrm>
        </p:grpSpPr>
        <p:sp>
          <p:nvSpPr>
            <p:cNvPr id="4" name="矩形 3">
              <a:extLst>
                <a:ext uri="{FF2B5EF4-FFF2-40B4-BE49-F238E27FC236}">
                  <a16:creationId xmlns:a16="http://schemas.microsoft.com/office/drawing/2014/main" id="{E6D65A14-9212-9349-B092-3A28ABB117BB}"/>
                </a:ext>
              </a:extLst>
            </p:cNvPr>
            <p:cNvSpPr/>
            <p:nvPr/>
          </p:nvSpPr>
          <p:spPr>
            <a:xfrm>
              <a:off x="76200" y="3657599"/>
              <a:ext cx="4876800" cy="28956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6" name="组合 10">
              <a:extLst>
                <a:ext uri="{FF2B5EF4-FFF2-40B4-BE49-F238E27FC236}">
                  <a16:creationId xmlns:a16="http://schemas.microsoft.com/office/drawing/2014/main" id="{00E2A70A-AC49-F79E-0669-E9D814279C7A}"/>
                </a:ext>
              </a:extLst>
            </p:cNvPr>
            <p:cNvGrpSpPr>
              <a:grpSpLocks/>
            </p:cNvGrpSpPr>
            <p:nvPr/>
          </p:nvGrpSpPr>
          <p:grpSpPr bwMode="auto">
            <a:xfrm>
              <a:off x="304800" y="3352799"/>
              <a:ext cx="8763000" cy="3043238"/>
              <a:chOff x="-4343400" y="3352815"/>
              <a:chExt cx="8763000" cy="3042623"/>
            </a:xfrm>
          </p:grpSpPr>
          <p:sp>
            <p:nvSpPr>
              <p:cNvPr id="23" name="TextBox 5">
                <a:extLst>
                  <a:ext uri="{FF2B5EF4-FFF2-40B4-BE49-F238E27FC236}">
                    <a16:creationId xmlns:a16="http://schemas.microsoft.com/office/drawing/2014/main" id="{DF641B62-E5AD-6B74-7FE0-64F41F38E1CD}"/>
                  </a:ext>
                </a:extLst>
              </p:cNvPr>
              <p:cNvSpPr txBox="1">
                <a:spLocks noChangeArrowheads="1"/>
              </p:cNvSpPr>
              <p:nvPr/>
            </p:nvSpPr>
            <p:spPr bwMode="auto">
              <a:xfrm>
                <a:off x="457200" y="3429000"/>
                <a:ext cx="3962400" cy="369257"/>
              </a:xfrm>
              <a:prstGeom prst="rect">
                <a:avLst/>
              </a:prstGeom>
              <a:noFill/>
              <a:ln w="9525">
                <a:noFill/>
                <a:miter lim="800000"/>
                <a:headEnd/>
                <a:tailEnd/>
              </a:ln>
            </p:spPr>
            <p:txBody>
              <a:bodyPr>
                <a:spAutoFit/>
              </a:bodyPr>
              <a:lstStyle/>
              <a:p>
                <a:pPr algn="ctr">
                  <a:defRPr/>
                </a:pPr>
                <a:r>
                  <a:rPr lang="zh-CN" altLang="en-US" dirty="0">
                    <a:latin typeface="+mn-ea"/>
                    <a:ea typeface="+mn-ea"/>
                  </a:rPr>
                  <a:t>中国网络游戏玩家玩游戏的时间分布</a:t>
                </a:r>
              </a:p>
            </p:txBody>
          </p:sp>
          <p:pic>
            <p:nvPicPr>
              <p:cNvPr id="24" name="Picture 2">
                <a:extLst>
                  <a:ext uri="{FF2B5EF4-FFF2-40B4-BE49-F238E27FC236}">
                    <a16:creationId xmlns:a16="http://schemas.microsoft.com/office/drawing/2014/main" id="{1A9C244D-BB64-9975-52BD-2F3236961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33800"/>
                <a:ext cx="3695700" cy="266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a:extLst>
                  <a:ext uri="{FF2B5EF4-FFF2-40B4-BE49-F238E27FC236}">
                    <a16:creationId xmlns:a16="http://schemas.microsoft.com/office/drawing/2014/main" id="{F8D176DD-3EB1-2D92-CCB9-2E501A9766A5}"/>
                  </a:ext>
                </a:extLst>
              </p:cNvPr>
              <p:cNvSpPr/>
              <p:nvPr/>
            </p:nvSpPr>
            <p:spPr>
              <a:xfrm>
                <a:off x="3124200" y="3809923"/>
                <a:ext cx="990600" cy="22093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solidFill>
                    <a:schemeClr val="tx1"/>
                  </a:solidFill>
                  <a:latin typeface="+mn-ea"/>
                </a:endParaRPr>
              </a:p>
            </p:txBody>
          </p:sp>
          <p:sp>
            <p:nvSpPr>
              <p:cNvPr id="26" name="TextBox 5">
                <a:extLst>
                  <a:ext uri="{FF2B5EF4-FFF2-40B4-BE49-F238E27FC236}">
                    <a16:creationId xmlns:a16="http://schemas.microsoft.com/office/drawing/2014/main" id="{20AF26FF-0521-2539-EC79-711968F7B508}"/>
                  </a:ext>
                </a:extLst>
              </p:cNvPr>
              <p:cNvSpPr txBox="1">
                <a:spLocks noChangeArrowheads="1"/>
              </p:cNvSpPr>
              <p:nvPr/>
            </p:nvSpPr>
            <p:spPr bwMode="auto">
              <a:xfrm>
                <a:off x="-4343400" y="3352815"/>
                <a:ext cx="3962400" cy="369257"/>
              </a:xfrm>
              <a:prstGeom prst="rect">
                <a:avLst/>
              </a:prstGeom>
              <a:noFill/>
              <a:ln w="9525">
                <a:noFill/>
                <a:miter lim="800000"/>
                <a:headEnd/>
                <a:tailEnd/>
              </a:ln>
            </p:spPr>
            <p:txBody>
              <a:bodyPr>
                <a:spAutoFit/>
              </a:bodyPr>
              <a:lstStyle/>
              <a:p>
                <a:pPr algn="ctr">
                  <a:defRPr/>
                </a:pPr>
                <a:r>
                  <a:rPr lang="zh-CN" altLang="en-US" dirty="0">
                    <a:latin typeface="+mn-ea"/>
                    <a:ea typeface="+mn-ea"/>
                  </a:rPr>
                  <a:t>网页游戏玩家玩游戏的时间分布</a:t>
                </a:r>
              </a:p>
            </p:txBody>
          </p:sp>
        </p:grpSp>
        <p:sp>
          <p:nvSpPr>
            <p:cNvPr id="7" name="任意多边形 5">
              <a:extLst>
                <a:ext uri="{FF2B5EF4-FFF2-40B4-BE49-F238E27FC236}">
                  <a16:creationId xmlns:a16="http://schemas.microsoft.com/office/drawing/2014/main" id="{68E649F4-3F33-3C28-C784-6A7BEFB5199E}"/>
                </a:ext>
              </a:extLst>
            </p:cNvPr>
            <p:cNvSpPr/>
            <p:nvPr/>
          </p:nvSpPr>
          <p:spPr>
            <a:xfrm>
              <a:off x="517525" y="4117974"/>
              <a:ext cx="4283075" cy="2160589"/>
            </a:xfrm>
            <a:custGeom>
              <a:avLst/>
              <a:gdLst>
                <a:gd name="connsiteX0" fmla="*/ 0 w 7988300"/>
                <a:gd name="connsiteY0" fmla="*/ 2161540 h 2161540"/>
                <a:gd name="connsiteX1" fmla="*/ 411480 w 7988300"/>
                <a:gd name="connsiteY1" fmla="*/ 1887220 h 2161540"/>
                <a:gd name="connsiteX2" fmla="*/ 670560 w 7988300"/>
                <a:gd name="connsiteY2" fmla="*/ 1049020 h 2161540"/>
                <a:gd name="connsiteX3" fmla="*/ 838200 w 7988300"/>
                <a:gd name="connsiteY3" fmla="*/ 668020 h 2161540"/>
                <a:gd name="connsiteX4" fmla="*/ 1615440 w 7988300"/>
                <a:gd name="connsiteY4" fmla="*/ 591820 h 2161540"/>
                <a:gd name="connsiteX5" fmla="*/ 1981200 w 7988300"/>
                <a:gd name="connsiteY5" fmla="*/ 744220 h 2161540"/>
                <a:gd name="connsiteX6" fmla="*/ 2255520 w 7988300"/>
                <a:gd name="connsiteY6" fmla="*/ 576580 h 2161540"/>
                <a:gd name="connsiteX7" fmla="*/ 3185160 w 7988300"/>
                <a:gd name="connsiteY7" fmla="*/ 591820 h 2161540"/>
                <a:gd name="connsiteX8" fmla="*/ 3489960 w 7988300"/>
                <a:gd name="connsiteY8" fmla="*/ 835660 h 2161540"/>
                <a:gd name="connsiteX9" fmla="*/ 4008120 w 7988300"/>
                <a:gd name="connsiteY9" fmla="*/ 728980 h 2161540"/>
                <a:gd name="connsiteX10" fmla="*/ 4221480 w 7988300"/>
                <a:gd name="connsiteY10" fmla="*/ 241300 h 2161540"/>
                <a:gd name="connsiteX11" fmla="*/ 4511040 w 7988300"/>
                <a:gd name="connsiteY11" fmla="*/ 43180 h 2161540"/>
                <a:gd name="connsiteX12" fmla="*/ 5227320 w 7988300"/>
                <a:gd name="connsiteY12" fmla="*/ 27940 h 2161540"/>
                <a:gd name="connsiteX13" fmla="*/ 5562600 w 7988300"/>
                <a:gd name="connsiteY13" fmla="*/ 210820 h 2161540"/>
                <a:gd name="connsiteX14" fmla="*/ 6141720 w 7988300"/>
                <a:gd name="connsiteY14" fmla="*/ 637540 h 2161540"/>
                <a:gd name="connsiteX15" fmla="*/ 7178040 w 7988300"/>
                <a:gd name="connsiteY15" fmla="*/ 1826260 h 2161540"/>
                <a:gd name="connsiteX16" fmla="*/ 7879080 w 7988300"/>
                <a:gd name="connsiteY16" fmla="*/ 2070100 h 2161540"/>
                <a:gd name="connsiteX17" fmla="*/ 7833360 w 7988300"/>
                <a:gd name="connsiteY17" fmla="*/ 2085340 h 2161540"/>
                <a:gd name="connsiteX18" fmla="*/ 7985760 w 7988300"/>
                <a:gd name="connsiteY18" fmla="*/ 2131060 h 216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88300" h="2161540">
                  <a:moveTo>
                    <a:pt x="0" y="2161540"/>
                  </a:moveTo>
                  <a:cubicBezTo>
                    <a:pt x="149860" y="2117090"/>
                    <a:pt x="299720" y="2072640"/>
                    <a:pt x="411480" y="1887220"/>
                  </a:cubicBezTo>
                  <a:cubicBezTo>
                    <a:pt x="523240" y="1701800"/>
                    <a:pt x="599440" y="1252220"/>
                    <a:pt x="670560" y="1049020"/>
                  </a:cubicBezTo>
                  <a:cubicBezTo>
                    <a:pt x="741680" y="845820"/>
                    <a:pt x="680720" y="744220"/>
                    <a:pt x="838200" y="668020"/>
                  </a:cubicBezTo>
                  <a:cubicBezTo>
                    <a:pt x="995680" y="591820"/>
                    <a:pt x="1424940" y="579120"/>
                    <a:pt x="1615440" y="591820"/>
                  </a:cubicBezTo>
                  <a:cubicBezTo>
                    <a:pt x="1805940" y="604520"/>
                    <a:pt x="1874520" y="746760"/>
                    <a:pt x="1981200" y="744220"/>
                  </a:cubicBezTo>
                  <a:cubicBezTo>
                    <a:pt x="2087880" y="741680"/>
                    <a:pt x="2054860" y="601980"/>
                    <a:pt x="2255520" y="576580"/>
                  </a:cubicBezTo>
                  <a:cubicBezTo>
                    <a:pt x="2456180" y="551180"/>
                    <a:pt x="2979420" y="548640"/>
                    <a:pt x="3185160" y="591820"/>
                  </a:cubicBezTo>
                  <a:cubicBezTo>
                    <a:pt x="3390900" y="635000"/>
                    <a:pt x="3352800" y="812800"/>
                    <a:pt x="3489960" y="835660"/>
                  </a:cubicBezTo>
                  <a:cubicBezTo>
                    <a:pt x="3627120" y="858520"/>
                    <a:pt x="3886200" y="828040"/>
                    <a:pt x="4008120" y="728980"/>
                  </a:cubicBezTo>
                  <a:cubicBezTo>
                    <a:pt x="4130040" y="629920"/>
                    <a:pt x="4137660" y="355600"/>
                    <a:pt x="4221480" y="241300"/>
                  </a:cubicBezTo>
                  <a:cubicBezTo>
                    <a:pt x="4305300" y="127000"/>
                    <a:pt x="4343400" y="78740"/>
                    <a:pt x="4511040" y="43180"/>
                  </a:cubicBezTo>
                  <a:cubicBezTo>
                    <a:pt x="4678680" y="7620"/>
                    <a:pt x="5052060" y="0"/>
                    <a:pt x="5227320" y="27940"/>
                  </a:cubicBezTo>
                  <a:cubicBezTo>
                    <a:pt x="5402580" y="55880"/>
                    <a:pt x="5410200" y="109220"/>
                    <a:pt x="5562600" y="210820"/>
                  </a:cubicBezTo>
                  <a:cubicBezTo>
                    <a:pt x="5715000" y="312420"/>
                    <a:pt x="5872480" y="368300"/>
                    <a:pt x="6141720" y="637540"/>
                  </a:cubicBezTo>
                  <a:cubicBezTo>
                    <a:pt x="6410960" y="906780"/>
                    <a:pt x="6888480" y="1587500"/>
                    <a:pt x="7178040" y="1826260"/>
                  </a:cubicBezTo>
                  <a:cubicBezTo>
                    <a:pt x="7467600" y="2065020"/>
                    <a:pt x="7769860" y="2026920"/>
                    <a:pt x="7879080" y="2070100"/>
                  </a:cubicBezTo>
                  <a:cubicBezTo>
                    <a:pt x="7988300" y="2113280"/>
                    <a:pt x="7815580" y="2075180"/>
                    <a:pt x="7833360" y="2085340"/>
                  </a:cubicBezTo>
                  <a:cubicBezTo>
                    <a:pt x="7851140" y="2095500"/>
                    <a:pt x="7840980" y="2143760"/>
                    <a:pt x="7985760" y="2131060"/>
                  </a:cubicBezTo>
                </a:path>
              </a:pathLst>
            </a:custGeom>
            <a:ln>
              <a:tailEnd type="arrow"/>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zh-CN" altLang="en-US"/>
            </a:p>
          </p:txBody>
        </p:sp>
        <p:cxnSp>
          <p:nvCxnSpPr>
            <p:cNvPr id="8" name="直接连接符 7">
              <a:extLst>
                <a:ext uri="{FF2B5EF4-FFF2-40B4-BE49-F238E27FC236}">
                  <a16:creationId xmlns:a16="http://schemas.microsoft.com/office/drawing/2014/main" id="{7B345207-E1D2-77C3-8BEB-69DA28BC6000}"/>
                </a:ext>
              </a:extLst>
            </p:cNvPr>
            <p:cNvCxnSpPr/>
            <p:nvPr/>
          </p:nvCxnSpPr>
          <p:spPr>
            <a:xfrm>
              <a:off x="304800" y="6400800"/>
              <a:ext cx="4572000" cy="1588"/>
            </a:xfrm>
            <a:prstGeom prst="line">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354B7226-5060-3B7D-F18D-13CA555475F2}"/>
                </a:ext>
              </a:extLst>
            </p:cNvPr>
            <p:cNvCxnSpPr/>
            <p:nvPr/>
          </p:nvCxnSpPr>
          <p:spPr>
            <a:xfrm rot="5400000" flipH="1" flipV="1">
              <a:off x="-990599" y="5105400"/>
              <a:ext cx="2590801" cy="3175"/>
            </a:xfrm>
            <a:prstGeom prst="line">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TextBox 19">
              <a:extLst>
                <a:ext uri="{FF2B5EF4-FFF2-40B4-BE49-F238E27FC236}">
                  <a16:creationId xmlns:a16="http://schemas.microsoft.com/office/drawing/2014/main" id="{CDF707B0-716D-F0F0-16BB-C28CE0BE1578}"/>
                </a:ext>
              </a:extLst>
            </p:cNvPr>
            <p:cNvSpPr txBox="1">
              <a:spLocks noChangeArrowheads="1"/>
            </p:cNvSpPr>
            <p:nvPr/>
          </p:nvSpPr>
          <p:spPr bwMode="auto">
            <a:xfrm>
              <a:off x="609600" y="4495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9am</a:t>
              </a:r>
              <a:endParaRPr lang="zh-CN" altLang="en-US"/>
            </a:p>
          </p:txBody>
        </p:sp>
        <p:sp>
          <p:nvSpPr>
            <p:cNvPr id="18" name="TextBox 20">
              <a:extLst>
                <a:ext uri="{FF2B5EF4-FFF2-40B4-BE49-F238E27FC236}">
                  <a16:creationId xmlns:a16="http://schemas.microsoft.com/office/drawing/2014/main" id="{3EB08F34-8A8E-6775-E907-523E5E845CAD}"/>
                </a:ext>
              </a:extLst>
            </p:cNvPr>
            <p:cNvSpPr txBox="1">
              <a:spLocks noChangeArrowheads="1"/>
            </p:cNvSpPr>
            <p:nvPr/>
          </p:nvSpPr>
          <p:spPr bwMode="auto">
            <a:xfrm>
              <a:off x="1295400" y="4876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12am</a:t>
              </a:r>
              <a:endParaRPr lang="zh-CN" altLang="en-US"/>
            </a:p>
          </p:txBody>
        </p:sp>
        <p:sp>
          <p:nvSpPr>
            <p:cNvPr id="19" name="TextBox 21">
              <a:extLst>
                <a:ext uri="{FF2B5EF4-FFF2-40B4-BE49-F238E27FC236}">
                  <a16:creationId xmlns:a16="http://schemas.microsoft.com/office/drawing/2014/main" id="{14A0CC9B-1B0A-8D21-873E-A89897D90744}"/>
                </a:ext>
              </a:extLst>
            </p:cNvPr>
            <p:cNvSpPr txBox="1">
              <a:spLocks noChangeArrowheads="1"/>
            </p:cNvSpPr>
            <p:nvPr/>
          </p:nvSpPr>
          <p:spPr bwMode="auto">
            <a:xfrm>
              <a:off x="2438400" y="49530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6pm</a:t>
              </a:r>
              <a:endParaRPr lang="zh-CN" altLang="en-US"/>
            </a:p>
          </p:txBody>
        </p:sp>
        <p:sp>
          <p:nvSpPr>
            <p:cNvPr id="20" name="TextBox 22">
              <a:extLst>
                <a:ext uri="{FF2B5EF4-FFF2-40B4-BE49-F238E27FC236}">
                  <a16:creationId xmlns:a16="http://schemas.microsoft.com/office/drawing/2014/main" id="{B0415FC2-5B2E-F577-B012-D6807A7DF25D}"/>
                </a:ext>
              </a:extLst>
            </p:cNvPr>
            <p:cNvSpPr txBox="1">
              <a:spLocks noChangeArrowheads="1"/>
            </p:cNvSpPr>
            <p:nvPr/>
          </p:nvSpPr>
          <p:spPr bwMode="auto">
            <a:xfrm>
              <a:off x="2514600" y="38100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9pm</a:t>
              </a:r>
              <a:endParaRPr lang="zh-CN" altLang="en-US"/>
            </a:p>
          </p:txBody>
        </p:sp>
        <p:sp>
          <p:nvSpPr>
            <p:cNvPr id="21" name="TextBox 23">
              <a:extLst>
                <a:ext uri="{FF2B5EF4-FFF2-40B4-BE49-F238E27FC236}">
                  <a16:creationId xmlns:a16="http://schemas.microsoft.com/office/drawing/2014/main" id="{676E09F6-28D0-C024-4EBD-DC88467C0682}"/>
                </a:ext>
              </a:extLst>
            </p:cNvPr>
            <p:cNvSpPr txBox="1">
              <a:spLocks noChangeArrowheads="1"/>
            </p:cNvSpPr>
            <p:nvPr/>
          </p:nvSpPr>
          <p:spPr bwMode="auto">
            <a:xfrm>
              <a:off x="3962400" y="58674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Next day 5am</a:t>
              </a:r>
              <a:endParaRPr lang="zh-CN" altLang="en-US"/>
            </a:p>
          </p:txBody>
        </p:sp>
        <p:sp>
          <p:nvSpPr>
            <p:cNvPr id="22" name="TextBox 26">
              <a:extLst>
                <a:ext uri="{FF2B5EF4-FFF2-40B4-BE49-F238E27FC236}">
                  <a16:creationId xmlns:a16="http://schemas.microsoft.com/office/drawing/2014/main" id="{2641A18F-31CF-FB09-E07F-642233261EA1}"/>
                </a:ext>
              </a:extLst>
            </p:cNvPr>
            <p:cNvSpPr txBox="1">
              <a:spLocks noChangeArrowheads="1"/>
            </p:cNvSpPr>
            <p:nvPr/>
          </p:nvSpPr>
          <p:spPr bwMode="auto">
            <a:xfrm>
              <a:off x="3352800" y="38100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12pm</a:t>
              </a:r>
              <a:endParaRPr lang="zh-CN" altLang="en-US" dirty="0"/>
            </a:p>
          </p:txBody>
        </p:sp>
      </p:grpSp>
      <p:sp>
        <p:nvSpPr>
          <p:cNvPr id="27" name="矩形 25">
            <a:extLst>
              <a:ext uri="{FF2B5EF4-FFF2-40B4-BE49-F238E27FC236}">
                <a16:creationId xmlns:a16="http://schemas.microsoft.com/office/drawing/2014/main" id="{645194D0-52F3-A1BA-AEC9-8CFCF09C6423}"/>
              </a:ext>
            </a:extLst>
          </p:cNvPr>
          <p:cNvSpPr>
            <a:spLocks noChangeArrowheads="1"/>
          </p:cNvSpPr>
          <p:nvPr/>
        </p:nvSpPr>
        <p:spPr bwMode="auto">
          <a:xfrm>
            <a:off x="1861147" y="5480780"/>
            <a:ext cx="53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en-US" altLang="zh-CN"/>
              <a:t>5am</a:t>
            </a:r>
            <a:endParaRPr lang="zh-CN" altLang="en-US"/>
          </a:p>
        </p:txBody>
      </p:sp>
      <p:sp>
        <p:nvSpPr>
          <p:cNvPr id="28" name="椭圆 27">
            <a:extLst>
              <a:ext uri="{FF2B5EF4-FFF2-40B4-BE49-F238E27FC236}">
                <a16:creationId xmlns:a16="http://schemas.microsoft.com/office/drawing/2014/main" id="{42D7D64E-0409-C2B4-633D-6B37D4BC4557}"/>
              </a:ext>
            </a:extLst>
          </p:cNvPr>
          <p:cNvSpPr/>
          <p:nvPr/>
        </p:nvSpPr>
        <p:spPr>
          <a:xfrm>
            <a:off x="1783359" y="56331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9" name="椭圆 28">
            <a:extLst>
              <a:ext uri="{FF2B5EF4-FFF2-40B4-BE49-F238E27FC236}">
                <a16:creationId xmlns:a16="http://schemas.microsoft.com/office/drawing/2014/main" id="{AF7DFD69-5608-AD96-827D-222CB819968E}"/>
              </a:ext>
            </a:extLst>
          </p:cNvPr>
          <p:cNvSpPr/>
          <p:nvPr/>
        </p:nvSpPr>
        <p:spPr>
          <a:xfrm>
            <a:off x="2164359" y="41853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0" name="椭圆 29">
            <a:extLst>
              <a:ext uri="{FF2B5EF4-FFF2-40B4-BE49-F238E27FC236}">
                <a16:creationId xmlns:a16="http://schemas.microsoft.com/office/drawing/2014/main" id="{579A20A9-7D47-6752-83C9-DB02D3B83709}"/>
              </a:ext>
            </a:extLst>
          </p:cNvPr>
          <p:cNvSpPr/>
          <p:nvPr/>
        </p:nvSpPr>
        <p:spPr>
          <a:xfrm>
            <a:off x="2773959" y="41853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椭圆 30">
            <a:extLst>
              <a:ext uri="{FF2B5EF4-FFF2-40B4-BE49-F238E27FC236}">
                <a16:creationId xmlns:a16="http://schemas.microsoft.com/office/drawing/2014/main" id="{B42EE815-6981-47AB-856C-78691816110B}"/>
              </a:ext>
            </a:extLst>
          </p:cNvPr>
          <p:cNvSpPr/>
          <p:nvPr/>
        </p:nvSpPr>
        <p:spPr>
          <a:xfrm>
            <a:off x="3688359" y="43377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椭圆 31">
            <a:extLst>
              <a:ext uri="{FF2B5EF4-FFF2-40B4-BE49-F238E27FC236}">
                <a16:creationId xmlns:a16="http://schemas.microsoft.com/office/drawing/2014/main" id="{B63BCE84-7E92-1632-05F3-1638327338A2}"/>
              </a:ext>
            </a:extLst>
          </p:cNvPr>
          <p:cNvSpPr/>
          <p:nvPr/>
        </p:nvSpPr>
        <p:spPr>
          <a:xfrm>
            <a:off x="4069359" y="35757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3" name="椭圆 32">
            <a:extLst>
              <a:ext uri="{FF2B5EF4-FFF2-40B4-BE49-F238E27FC236}">
                <a16:creationId xmlns:a16="http://schemas.microsoft.com/office/drawing/2014/main" id="{2F8EDD3A-675D-1DBB-15BE-567B1D3BAF98}"/>
              </a:ext>
            </a:extLst>
          </p:cNvPr>
          <p:cNvSpPr/>
          <p:nvPr/>
        </p:nvSpPr>
        <p:spPr>
          <a:xfrm>
            <a:off x="4678959" y="35757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4" name="椭圆 33">
            <a:extLst>
              <a:ext uri="{FF2B5EF4-FFF2-40B4-BE49-F238E27FC236}">
                <a16:creationId xmlns:a16="http://schemas.microsoft.com/office/drawing/2014/main" id="{B255A83B-03AC-DDC4-6827-B13C3D69B370}"/>
              </a:ext>
            </a:extLst>
          </p:cNvPr>
          <p:cNvSpPr/>
          <p:nvPr/>
        </p:nvSpPr>
        <p:spPr>
          <a:xfrm>
            <a:off x="5974359" y="555698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extLst>
      <p:ext uri="{BB962C8B-B14F-4D97-AF65-F5344CB8AC3E}">
        <p14:creationId xmlns:p14="http://schemas.microsoft.com/office/powerpoint/2010/main" val="2723987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6824"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2793226"/>
              <a:ext cx="5572161"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设计实践</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37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灵感</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a:bodyPr>
          <a:lstStyle/>
          <a:p>
            <a:r>
              <a:rPr lang="zh-CN" altLang="en-US" dirty="0"/>
              <a:t>透镜：无尽灵感</a:t>
            </a:r>
          </a:p>
          <a:p>
            <a:endParaRPr lang="zh-CN" altLang="en-US" dirty="0"/>
          </a:p>
          <a:p>
            <a:endParaRPr lang="zh-CN" altLang="en-US" dirty="0" err="1"/>
          </a:p>
        </p:txBody>
      </p:sp>
      <p:sp>
        <p:nvSpPr>
          <p:cNvPr id="3" name="文本框 2">
            <a:extLst>
              <a:ext uri="{FF2B5EF4-FFF2-40B4-BE49-F238E27FC236}">
                <a16:creationId xmlns:a16="http://schemas.microsoft.com/office/drawing/2014/main" id="{3590AEFA-0D5E-4CFC-AB97-134EC8DDC4EB}"/>
              </a:ext>
            </a:extLst>
          </p:cNvPr>
          <p:cNvSpPr txBox="1"/>
          <p:nvPr/>
        </p:nvSpPr>
        <p:spPr>
          <a:xfrm flipH="1">
            <a:off x="3797911" y="313734"/>
            <a:ext cx="5333476" cy="646331"/>
          </a:xfrm>
          <a:prstGeom prst="rect">
            <a:avLst/>
          </a:prstGeom>
          <a:noFill/>
        </p:spPr>
        <p:txBody>
          <a:bodyPr wrap="square" rtlCol="0">
            <a:spAutoFit/>
          </a:bodyPr>
          <a:lstStyle/>
          <a:p>
            <a:r>
              <a:rPr lang="zh-CN" altLang="en-US" dirty="0">
                <a:solidFill>
                  <a:schemeClr val="accent2"/>
                </a:solidFill>
              </a:rPr>
              <a:t>当你知道如何倾听时，每个人都可以成为大师</a:t>
            </a:r>
            <a:endParaRPr lang="en-US" altLang="zh-CN" dirty="0">
              <a:solidFill>
                <a:schemeClr val="accent2"/>
              </a:solidFill>
            </a:endParaRPr>
          </a:p>
          <a:p>
            <a:r>
              <a:rPr lang="en-US" altLang="zh-CN" dirty="0">
                <a:solidFill>
                  <a:schemeClr val="accent2"/>
                </a:solidFill>
              </a:rPr>
              <a:t>			      ——</a:t>
            </a:r>
            <a:r>
              <a:rPr lang="zh-CN" altLang="en-US" dirty="0">
                <a:solidFill>
                  <a:schemeClr val="accent2"/>
                </a:solidFill>
              </a:rPr>
              <a:t>拉姆</a:t>
            </a:r>
            <a:r>
              <a:rPr lang="en-US" altLang="zh-CN" dirty="0">
                <a:solidFill>
                  <a:schemeClr val="accent2"/>
                </a:solidFill>
              </a:rPr>
              <a:t>•</a:t>
            </a:r>
            <a:r>
              <a:rPr lang="zh-CN" altLang="en-US" dirty="0">
                <a:solidFill>
                  <a:schemeClr val="accent2"/>
                </a:solidFill>
              </a:rPr>
              <a:t>达斯</a:t>
            </a:r>
          </a:p>
        </p:txBody>
      </p:sp>
      <p:sp>
        <p:nvSpPr>
          <p:cNvPr id="4" name="文本框 3">
            <a:extLst>
              <a:ext uri="{FF2B5EF4-FFF2-40B4-BE49-F238E27FC236}">
                <a16:creationId xmlns:a16="http://schemas.microsoft.com/office/drawing/2014/main" id="{48D11D94-A302-4D8A-93D9-E7D8C1224022}"/>
              </a:ext>
            </a:extLst>
          </p:cNvPr>
          <p:cNvSpPr txBox="1"/>
          <p:nvPr/>
        </p:nvSpPr>
        <p:spPr>
          <a:xfrm>
            <a:off x="696545" y="2587177"/>
            <a:ext cx="11495455" cy="2585323"/>
          </a:xfrm>
          <a:prstGeom prst="rect">
            <a:avLst/>
          </a:prstGeom>
          <a:noFill/>
        </p:spPr>
        <p:txBody>
          <a:bodyPr wrap="none" rtlCol="0">
            <a:spAutoFit/>
          </a:bodyPr>
          <a:lstStyle/>
          <a:p>
            <a:r>
              <a:rPr lang="zh-CN" altLang="en-US" dirty="0"/>
              <a:t>不要思考你的游戏，也不要观察那些看起来差不多的游戏。正相反，你要四处看看。问你自己这几个问题：</a:t>
            </a:r>
            <a:endParaRPr lang="en-US" altLang="zh-CN" dirty="0"/>
          </a:p>
          <a:p>
            <a:pPr marL="285750" indent="-285750">
              <a:buFont typeface="Wingdings" panose="05000000000000000000" pitchFamily="2" charset="2"/>
              <a:buChar char="l"/>
            </a:pPr>
            <a:r>
              <a:rPr lang="zh-CN" altLang="en-US" dirty="0"/>
              <a:t>我的生活中有怎样的体验像要与他人分享</a:t>
            </a:r>
            <a:endParaRPr lang="en-US" altLang="zh-CN" dirty="0"/>
          </a:p>
          <a:p>
            <a:pPr marL="285750" indent="-285750">
              <a:buFont typeface="Wingdings" panose="05000000000000000000" pitchFamily="2" charset="2"/>
              <a:buChar char="l"/>
            </a:pPr>
            <a:r>
              <a:rPr lang="zh-CN" altLang="en-US" dirty="0"/>
              <a:t>有哪些小技巧可以让我捕捉到体验的本质，并把它纳入我的游戏中？</a:t>
            </a:r>
            <a:endParaRPr lang="en-US" altLang="zh-CN" dirty="0"/>
          </a:p>
          <a:p>
            <a:r>
              <a:rPr lang="zh-CN" altLang="en-US" dirty="0"/>
              <a:t>使用这个透镜需要开放的心态和强大的想象力。你需要了解自己的感受，观察周围的每一种事物。你必须愿意</a:t>
            </a:r>
            <a:endParaRPr lang="en-US" altLang="zh-CN" dirty="0"/>
          </a:p>
          <a:p>
            <a:r>
              <a:rPr lang="zh-CN" altLang="en-US" dirty="0"/>
              <a:t>去尝试不可能的事情</a:t>
            </a:r>
            <a:r>
              <a:rPr lang="en-US" altLang="zh-CN" dirty="0"/>
              <a:t>——</a:t>
            </a:r>
            <a:r>
              <a:rPr lang="zh-CN" altLang="en-US" dirty="0"/>
              <a:t>一场比武不可能用掷掷骰子的方式来获得兴奋，一个电子游戏也无法让玩家害怕黑暗。</a:t>
            </a:r>
            <a:endParaRPr lang="en-US" altLang="zh-CN" dirty="0"/>
          </a:p>
          <a:p>
            <a:r>
              <a:rPr lang="zh-CN" altLang="en-US" dirty="0"/>
              <a:t>不是吗？利用这个透镜来寻找各种能给你的游戏带来灵感的非游戏体验。四个不同的元素（技术、机制、故事</a:t>
            </a:r>
            <a:endParaRPr lang="en-US" altLang="zh-CN" dirty="0"/>
          </a:p>
          <a:p>
            <a:r>
              <a:rPr lang="zh-CN" altLang="en-US" dirty="0"/>
              <a:t>和美感）能够被一个单纯的灵感组合起来，也能构筑不同的灵感，你应该将它们混合起来创造一些崭新的游戏。</a:t>
            </a:r>
            <a:endParaRPr lang="en-US" altLang="zh-CN" dirty="0"/>
          </a:p>
          <a:p>
            <a:r>
              <a:rPr lang="zh-CN" altLang="en-US" dirty="0"/>
              <a:t>当你有了基本现实生活的清晰眼界时，你的体验会得到一种无法抗拒的力量和独特性。</a:t>
            </a:r>
            <a:endParaRPr lang="en-US" altLang="zh-CN" dirty="0"/>
          </a:p>
          <a:p>
            <a:endParaRPr lang="zh-CN" altLang="en-US" dirty="0"/>
          </a:p>
        </p:txBody>
      </p:sp>
    </p:spTree>
    <p:extLst>
      <p:ext uri="{BB962C8B-B14F-4D97-AF65-F5344CB8AC3E}">
        <p14:creationId xmlns:p14="http://schemas.microsoft.com/office/powerpoint/2010/main" val="136689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陈述问题</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a:bodyPr>
          <a:lstStyle/>
          <a:p>
            <a:r>
              <a:rPr lang="zh-CN" altLang="en-US" dirty="0"/>
              <a:t>透镜</a:t>
            </a:r>
          </a:p>
          <a:p>
            <a:endParaRPr lang="zh-CN" altLang="en-US" dirty="0" err="1"/>
          </a:p>
        </p:txBody>
      </p:sp>
      <p:sp>
        <p:nvSpPr>
          <p:cNvPr id="4" name="文本框 3">
            <a:extLst>
              <a:ext uri="{FF2B5EF4-FFF2-40B4-BE49-F238E27FC236}">
                <a16:creationId xmlns:a16="http://schemas.microsoft.com/office/drawing/2014/main" id="{48D11D94-A302-4D8A-93D9-E7D8C1224022}"/>
              </a:ext>
            </a:extLst>
          </p:cNvPr>
          <p:cNvSpPr txBox="1"/>
          <p:nvPr/>
        </p:nvSpPr>
        <p:spPr>
          <a:xfrm>
            <a:off x="721997" y="2975982"/>
            <a:ext cx="11033790" cy="1754326"/>
          </a:xfrm>
          <a:prstGeom prst="rect">
            <a:avLst/>
          </a:prstGeom>
          <a:noFill/>
        </p:spPr>
        <p:txBody>
          <a:bodyPr wrap="none" rtlCol="0">
            <a:spAutoFit/>
          </a:bodyPr>
          <a:lstStyle/>
          <a:p>
            <a:r>
              <a:rPr lang="zh-CN" altLang="en-US" dirty="0"/>
              <a:t>把你的游戏看作是对某个问题的解决方案。问一下自己以下问题：</a:t>
            </a:r>
          </a:p>
          <a:p>
            <a:pPr marL="285750" indent="-285750">
              <a:buFont typeface="Wingdings" panose="05000000000000000000" pitchFamily="2" charset="2"/>
              <a:buChar char="l"/>
            </a:pPr>
            <a:r>
              <a:rPr lang="zh-CN" altLang="en-US" dirty="0"/>
              <a:t> 我到底在解决哪种问题呢？</a:t>
            </a:r>
          </a:p>
          <a:p>
            <a:pPr marL="285750" indent="-285750">
              <a:buFont typeface="Wingdings" panose="05000000000000000000" pitchFamily="2" charset="2"/>
              <a:buChar char="l"/>
            </a:pPr>
            <a:r>
              <a:rPr lang="zh-CN" altLang="en-US" dirty="0"/>
              <a:t> 我一直在假设这个游戏对它真正的目的实际上是毫无帮助的吗？</a:t>
            </a:r>
          </a:p>
          <a:p>
            <a:pPr marL="285750" indent="-285750">
              <a:buFont typeface="Wingdings" panose="05000000000000000000" pitchFamily="2" charset="2"/>
              <a:buChar char="l"/>
            </a:pPr>
            <a:r>
              <a:rPr lang="zh-CN" altLang="en-US" dirty="0"/>
              <a:t> 游戏真的是这个问题的最佳解决方案吗？为什么？</a:t>
            </a:r>
          </a:p>
          <a:p>
            <a:pPr marL="285750" indent="-285750">
              <a:buFont typeface="Wingdings" panose="05000000000000000000" pitchFamily="2" charset="2"/>
              <a:buChar char="l"/>
            </a:pPr>
            <a:r>
              <a:rPr lang="zh-CN" altLang="en-US" dirty="0"/>
              <a:t> 我如何能知道问题是否解决了呢？</a:t>
            </a:r>
            <a:endParaRPr lang="en-US" altLang="zh-CN" dirty="0"/>
          </a:p>
          <a:p>
            <a:r>
              <a:rPr lang="zh-CN" altLang="en-US" dirty="0"/>
              <a:t>为你的游戏定义好约束条件和目标，并把这些作为问题陈述，这样能帮你更快地转移到清晰的游戏设计上。</a:t>
            </a:r>
          </a:p>
        </p:txBody>
      </p:sp>
    </p:spTree>
    <p:extLst>
      <p:ext uri="{BB962C8B-B14F-4D97-AF65-F5344CB8AC3E}">
        <p14:creationId xmlns:p14="http://schemas.microsoft.com/office/powerpoint/2010/main" val="425617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头脑风暴建议</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a:bodyPr>
          <a:lstStyle/>
          <a:p>
            <a:r>
              <a:rPr lang="en-US" altLang="zh-CN" dirty="0"/>
              <a:t>1. </a:t>
            </a:r>
            <a:r>
              <a:rPr lang="zh-CN" altLang="en-US" dirty="0"/>
              <a:t>记下答案</a:t>
            </a:r>
            <a:endParaRPr lang="en-US" altLang="zh-CN" dirty="0"/>
          </a:p>
          <a:p>
            <a:r>
              <a:rPr lang="en-US" altLang="zh-CN" dirty="0"/>
              <a:t>2. </a:t>
            </a:r>
            <a:r>
              <a:rPr lang="zh-CN" altLang="en-US" dirty="0"/>
              <a:t>写字还是打字</a:t>
            </a:r>
            <a:endParaRPr lang="en-US" altLang="zh-CN" dirty="0"/>
          </a:p>
          <a:p>
            <a:r>
              <a:rPr lang="en-US" altLang="zh-CN" dirty="0"/>
              <a:t>3. </a:t>
            </a:r>
            <a:r>
              <a:rPr lang="zh-CN" altLang="en-US" dirty="0"/>
              <a:t>草图</a:t>
            </a:r>
            <a:endParaRPr lang="en-US" altLang="zh-CN" dirty="0"/>
          </a:p>
          <a:p>
            <a:r>
              <a:rPr lang="en-US" altLang="zh-CN" dirty="0"/>
              <a:t>4. </a:t>
            </a:r>
            <a:r>
              <a:rPr lang="zh-CN" altLang="en-US" dirty="0"/>
              <a:t>玩具</a:t>
            </a:r>
            <a:endParaRPr lang="en-US" altLang="zh-CN" dirty="0"/>
          </a:p>
          <a:p>
            <a:r>
              <a:rPr lang="en-US" altLang="zh-CN" dirty="0"/>
              <a:t>5. </a:t>
            </a:r>
            <a:r>
              <a:rPr lang="zh-CN" altLang="en-US" dirty="0"/>
              <a:t>改变你的视角</a:t>
            </a:r>
            <a:endParaRPr lang="en-US" altLang="zh-CN" dirty="0"/>
          </a:p>
          <a:p>
            <a:r>
              <a:rPr lang="en-US" altLang="zh-CN" dirty="0"/>
              <a:t>6. </a:t>
            </a:r>
            <a:r>
              <a:rPr lang="zh-CN" altLang="en-US" dirty="0"/>
              <a:t>沉浸你自己</a:t>
            </a:r>
            <a:endParaRPr lang="en-US" altLang="zh-CN" dirty="0"/>
          </a:p>
          <a:p>
            <a:r>
              <a:rPr lang="en-US" altLang="zh-CN" dirty="0"/>
              <a:t>7. </a:t>
            </a:r>
            <a:r>
              <a:rPr lang="zh-CN" altLang="en-US" dirty="0"/>
              <a:t>开几个玩笑</a:t>
            </a:r>
            <a:endParaRPr lang="en-US" altLang="zh-CN" dirty="0"/>
          </a:p>
          <a:p>
            <a:r>
              <a:rPr lang="en-US" altLang="zh-CN" dirty="0"/>
              <a:t>8. </a:t>
            </a:r>
            <a:r>
              <a:rPr lang="zh-CN" altLang="en-US" dirty="0"/>
              <a:t>不要节约</a:t>
            </a:r>
          </a:p>
          <a:p>
            <a:endParaRPr lang="zh-CN" altLang="en-US" dirty="0" err="1"/>
          </a:p>
        </p:txBody>
      </p:sp>
    </p:spTree>
    <p:extLst>
      <p:ext uri="{BB962C8B-B14F-4D97-AF65-F5344CB8AC3E}">
        <p14:creationId xmlns:p14="http://schemas.microsoft.com/office/powerpoint/2010/main" val="2799519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头脑风暴建议</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lnSpcReduction="10000"/>
          </a:bodyPr>
          <a:lstStyle/>
          <a:p>
            <a:r>
              <a:rPr lang="en-US" altLang="zh-CN" dirty="0"/>
              <a:t>9. </a:t>
            </a:r>
            <a:r>
              <a:rPr lang="zh-CN" altLang="en-US" dirty="0"/>
              <a:t>写在墙上</a:t>
            </a:r>
            <a:endParaRPr lang="en-US" altLang="zh-CN" dirty="0"/>
          </a:p>
          <a:p>
            <a:r>
              <a:rPr lang="en-US" altLang="zh-CN" dirty="0"/>
              <a:t>10. </a:t>
            </a:r>
            <a:r>
              <a:rPr lang="zh-CN" altLang="en-US" dirty="0"/>
              <a:t>空间记忆</a:t>
            </a:r>
            <a:endParaRPr lang="en-US" altLang="zh-CN" dirty="0"/>
          </a:p>
          <a:p>
            <a:r>
              <a:rPr lang="en-US" altLang="zh-CN" dirty="0"/>
              <a:t>11. </a:t>
            </a:r>
            <a:r>
              <a:rPr lang="zh-CN" altLang="en-US" dirty="0"/>
              <a:t>记下所有东西</a:t>
            </a:r>
            <a:endParaRPr lang="en-US" altLang="zh-CN" dirty="0"/>
          </a:p>
          <a:p>
            <a:r>
              <a:rPr lang="en-US" altLang="zh-CN" dirty="0"/>
              <a:t>12. </a:t>
            </a:r>
            <a:r>
              <a:rPr lang="zh-CN" altLang="en-US" dirty="0"/>
              <a:t>为你的清单计数</a:t>
            </a:r>
            <a:endParaRPr lang="en-US" altLang="zh-CN" dirty="0"/>
          </a:p>
          <a:p>
            <a:pPr lvl="1"/>
            <a:r>
              <a:rPr lang="zh-CN" altLang="en-US" dirty="0"/>
              <a:t>方便讨论，间接确定优先级</a:t>
            </a:r>
            <a:endParaRPr lang="en-US" altLang="zh-CN" dirty="0"/>
          </a:p>
          <a:p>
            <a:r>
              <a:rPr lang="en-US" altLang="zh-CN" dirty="0"/>
              <a:t>13. </a:t>
            </a:r>
            <a:r>
              <a:rPr lang="zh-CN" altLang="en-US" dirty="0"/>
              <a:t>颠覆你的设定</a:t>
            </a:r>
            <a:endParaRPr lang="en-US" altLang="zh-CN" dirty="0"/>
          </a:p>
          <a:p>
            <a:r>
              <a:rPr lang="en-US" altLang="zh-CN" dirty="0">
                <a:solidFill>
                  <a:schemeClr val="accent2"/>
                </a:solidFill>
              </a:rPr>
              <a:t>14. </a:t>
            </a:r>
            <a:r>
              <a:rPr lang="zh-CN" altLang="en-US" dirty="0">
                <a:solidFill>
                  <a:schemeClr val="accent2"/>
                </a:solidFill>
              </a:rPr>
              <a:t>组合和搭配分类</a:t>
            </a:r>
            <a:endParaRPr lang="en-US" altLang="zh-CN" dirty="0">
              <a:solidFill>
                <a:schemeClr val="accent2"/>
              </a:solidFill>
            </a:endParaRPr>
          </a:p>
          <a:p>
            <a:r>
              <a:rPr lang="en-US" altLang="zh-CN" dirty="0"/>
              <a:t>15. </a:t>
            </a:r>
            <a:r>
              <a:rPr lang="zh-CN" altLang="en-US" dirty="0"/>
              <a:t>自言自语</a:t>
            </a:r>
            <a:endParaRPr lang="en-US" altLang="zh-CN" dirty="0"/>
          </a:p>
          <a:p>
            <a:r>
              <a:rPr lang="en-US" altLang="zh-CN" dirty="0"/>
              <a:t>16. </a:t>
            </a:r>
            <a:r>
              <a:rPr lang="zh-CN" altLang="en-US" dirty="0"/>
              <a:t>找一个搭档</a:t>
            </a:r>
          </a:p>
          <a:p>
            <a:endParaRPr lang="zh-CN" altLang="en-US" dirty="0" err="1"/>
          </a:p>
        </p:txBody>
      </p:sp>
      <p:sp>
        <p:nvSpPr>
          <p:cNvPr id="3" name="文本框 2">
            <a:extLst>
              <a:ext uri="{FF2B5EF4-FFF2-40B4-BE49-F238E27FC236}">
                <a16:creationId xmlns:a16="http://schemas.microsoft.com/office/drawing/2014/main" id="{0E3CA3A0-F9DC-4699-928A-8EE9646C6B25}"/>
              </a:ext>
            </a:extLst>
          </p:cNvPr>
          <p:cNvSpPr txBox="1"/>
          <p:nvPr/>
        </p:nvSpPr>
        <p:spPr>
          <a:xfrm>
            <a:off x="5678554" y="1638300"/>
            <a:ext cx="2550698" cy="1846659"/>
          </a:xfrm>
          <a:prstGeom prst="rect">
            <a:avLst/>
          </a:prstGeom>
          <a:noFill/>
        </p:spPr>
        <p:txBody>
          <a:bodyPr wrap="none" rtlCol="0">
            <a:spAutoFit/>
          </a:bodyPr>
          <a:lstStyle/>
          <a:p>
            <a:r>
              <a:rPr lang="zh-CN" altLang="en-US" sz="2400" b="1" dirty="0">
                <a:solidFill>
                  <a:schemeClr val="accent2"/>
                </a:solidFill>
              </a:rPr>
              <a:t>技术创意</a:t>
            </a:r>
            <a:endParaRPr lang="en-US" altLang="zh-CN" sz="2400" b="1" dirty="0">
              <a:solidFill>
                <a:schemeClr val="accent2"/>
              </a:solidFill>
            </a:endParaRPr>
          </a:p>
          <a:p>
            <a:pPr marL="285750" indent="-285750">
              <a:buFont typeface="Wingdings" panose="05000000000000000000" pitchFamily="2" charset="2"/>
              <a:buChar char="l"/>
            </a:pPr>
            <a:r>
              <a:rPr lang="zh-CN" altLang="en-US" dirty="0"/>
              <a:t>智能手机游戏</a:t>
            </a:r>
            <a:endParaRPr lang="en-US" altLang="zh-CN" dirty="0"/>
          </a:p>
          <a:p>
            <a:pPr marL="285750" indent="-285750">
              <a:buFont typeface="Wingdings" panose="05000000000000000000" pitchFamily="2" charset="2"/>
              <a:buChar char="l"/>
            </a:pPr>
            <a:r>
              <a:rPr lang="zh-CN" altLang="en-US" dirty="0"/>
              <a:t>头戴式虚拟现实游戏</a:t>
            </a:r>
            <a:endParaRPr lang="en-US" altLang="zh-CN" dirty="0"/>
          </a:p>
          <a:p>
            <a:pPr marL="285750" indent="-285750">
              <a:buFont typeface="Wingdings" panose="05000000000000000000" pitchFamily="2" charset="2"/>
              <a:buChar char="l"/>
            </a:pPr>
            <a:r>
              <a:rPr lang="zh-CN" altLang="en-US" dirty="0"/>
              <a:t>个人电脑</a:t>
            </a:r>
            <a:endParaRPr lang="en-US" altLang="zh-CN" dirty="0"/>
          </a:p>
          <a:p>
            <a:pPr marL="285750" indent="-285750">
              <a:buFont typeface="Wingdings" panose="05000000000000000000" pitchFamily="2" charset="2"/>
              <a:buChar char="l"/>
            </a:pPr>
            <a:r>
              <a:rPr lang="zh-CN" altLang="en-US" dirty="0"/>
              <a:t>内置即时消息</a:t>
            </a:r>
            <a:endParaRPr lang="en-US" altLang="zh-CN" dirty="0"/>
          </a:p>
          <a:p>
            <a:pPr marL="285750" indent="-285750">
              <a:buFont typeface="Wingdings" panose="05000000000000000000" pitchFamily="2" charset="2"/>
              <a:buChar char="l"/>
            </a:pPr>
            <a:r>
              <a:rPr lang="zh-CN" altLang="en-US" dirty="0"/>
              <a:t>游戏主机</a:t>
            </a:r>
            <a:endParaRPr lang="en-US" altLang="zh-CN" dirty="0"/>
          </a:p>
        </p:txBody>
      </p:sp>
      <p:sp>
        <p:nvSpPr>
          <p:cNvPr id="5" name="文本框 4">
            <a:extLst>
              <a:ext uri="{FF2B5EF4-FFF2-40B4-BE49-F238E27FC236}">
                <a16:creationId xmlns:a16="http://schemas.microsoft.com/office/drawing/2014/main" id="{36597600-5DBB-44BB-99EC-008AA2B9A75F}"/>
              </a:ext>
            </a:extLst>
          </p:cNvPr>
          <p:cNvSpPr txBox="1"/>
          <p:nvPr/>
        </p:nvSpPr>
        <p:spPr>
          <a:xfrm>
            <a:off x="8303080" y="1638299"/>
            <a:ext cx="3012363" cy="2123658"/>
          </a:xfrm>
          <a:prstGeom prst="rect">
            <a:avLst/>
          </a:prstGeom>
          <a:noFill/>
        </p:spPr>
        <p:txBody>
          <a:bodyPr wrap="none" rtlCol="0">
            <a:spAutoFit/>
          </a:bodyPr>
          <a:lstStyle/>
          <a:p>
            <a:r>
              <a:rPr lang="zh-CN" altLang="en-US" sz="2400" b="1" dirty="0">
                <a:solidFill>
                  <a:schemeClr val="accent2"/>
                </a:solidFill>
              </a:rPr>
              <a:t>机制创意</a:t>
            </a:r>
            <a:endParaRPr lang="en-US" altLang="zh-CN" sz="2400" b="1" dirty="0">
              <a:solidFill>
                <a:schemeClr val="accent2"/>
              </a:solidFill>
            </a:endParaRPr>
          </a:p>
          <a:p>
            <a:pPr marL="285750" indent="-285750">
              <a:buFont typeface="Wingdings" panose="05000000000000000000" pitchFamily="2" charset="2"/>
              <a:buChar char="l"/>
            </a:pPr>
            <a:r>
              <a:rPr lang="zh-CN" altLang="en-US" dirty="0"/>
              <a:t>模拟类游戏</a:t>
            </a:r>
            <a:endParaRPr lang="en-US" altLang="zh-CN" dirty="0"/>
          </a:p>
          <a:p>
            <a:pPr marL="285750" indent="-285750">
              <a:buFont typeface="Wingdings" panose="05000000000000000000" pitchFamily="2" charset="2"/>
              <a:buChar char="l"/>
            </a:pPr>
            <a:r>
              <a:rPr lang="zh-CN" altLang="en-US" dirty="0"/>
              <a:t>虚拟交互游戏</a:t>
            </a:r>
            <a:endParaRPr lang="en-US" altLang="zh-CN" dirty="0"/>
          </a:p>
          <a:p>
            <a:pPr marL="285750" indent="-285750">
              <a:buFont typeface="Wingdings" panose="05000000000000000000" pitchFamily="2" charset="2"/>
              <a:buChar char="l"/>
            </a:pPr>
            <a:r>
              <a:rPr lang="zh-CN" altLang="en-US" dirty="0"/>
              <a:t>赢家能够获得很多朋友</a:t>
            </a:r>
            <a:endParaRPr lang="en-US" altLang="zh-CN" dirty="0"/>
          </a:p>
          <a:p>
            <a:pPr marL="285750" indent="-285750">
              <a:buFont typeface="Wingdings" panose="05000000000000000000" pitchFamily="2" charset="2"/>
              <a:buChar char="l"/>
            </a:pPr>
            <a:r>
              <a:rPr lang="zh-CN" altLang="en-US" dirty="0"/>
              <a:t>试着传播其他玩家的传闻</a:t>
            </a:r>
            <a:endParaRPr lang="en-US" altLang="zh-CN" dirty="0"/>
          </a:p>
          <a:p>
            <a:pPr marL="285750" indent="-285750">
              <a:buFont typeface="Wingdings" panose="05000000000000000000" pitchFamily="2" charset="2"/>
              <a:buChar char="l"/>
            </a:pPr>
            <a:r>
              <a:rPr lang="zh-CN" altLang="en-US" dirty="0"/>
              <a:t>试着帮助更多人</a:t>
            </a:r>
            <a:endParaRPr lang="en-US" altLang="zh-CN" dirty="0"/>
          </a:p>
          <a:p>
            <a:pPr marL="285750" indent="-285750">
              <a:buFont typeface="Wingdings" panose="05000000000000000000" pitchFamily="2" charset="2"/>
              <a:buChar char="l"/>
            </a:pPr>
            <a:r>
              <a:rPr lang="zh-CN" altLang="en-US" dirty="0"/>
              <a:t>类俄罗斯方块游戏</a:t>
            </a:r>
            <a:endParaRPr lang="en-US" altLang="zh-CN" dirty="0"/>
          </a:p>
        </p:txBody>
      </p:sp>
      <p:sp>
        <p:nvSpPr>
          <p:cNvPr id="6" name="文本框 5">
            <a:extLst>
              <a:ext uri="{FF2B5EF4-FFF2-40B4-BE49-F238E27FC236}">
                <a16:creationId xmlns:a16="http://schemas.microsoft.com/office/drawing/2014/main" id="{4E3FAB18-DFC3-4057-9C35-4086CB498A80}"/>
              </a:ext>
            </a:extLst>
          </p:cNvPr>
          <p:cNvSpPr txBox="1"/>
          <p:nvPr/>
        </p:nvSpPr>
        <p:spPr>
          <a:xfrm>
            <a:off x="5678554" y="4221331"/>
            <a:ext cx="1858201" cy="2123658"/>
          </a:xfrm>
          <a:prstGeom prst="rect">
            <a:avLst/>
          </a:prstGeom>
          <a:noFill/>
        </p:spPr>
        <p:txBody>
          <a:bodyPr wrap="none" rtlCol="0">
            <a:spAutoFit/>
          </a:bodyPr>
          <a:lstStyle/>
          <a:p>
            <a:r>
              <a:rPr lang="zh-CN" altLang="en-US" sz="2400" b="1" dirty="0">
                <a:solidFill>
                  <a:schemeClr val="accent2"/>
                </a:solidFill>
              </a:rPr>
              <a:t>故事创意</a:t>
            </a:r>
            <a:endParaRPr lang="en-US" altLang="zh-CN" sz="2400" b="1" dirty="0">
              <a:solidFill>
                <a:schemeClr val="accent2"/>
              </a:solidFill>
            </a:endParaRPr>
          </a:p>
          <a:p>
            <a:pPr marL="285750" indent="-285750">
              <a:buFont typeface="Wingdings" panose="05000000000000000000" pitchFamily="2" charset="2"/>
              <a:buChar char="l"/>
            </a:pPr>
            <a:r>
              <a:rPr lang="zh-CN" altLang="en-US" dirty="0"/>
              <a:t>高校主题戏剧</a:t>
            </a:r>
            <a:endParaRPr lang="en-US" altLang="zh-CN" dirty="0"/>
          </a:p>
          <a:p>
            <a:pPr marL="285750" indent="-285750">
              <a:buFont typeface="Wingdings" panose="05000000000000000000" pitchFamily="2" charset="2"/>
              <a:buChar char="l"/>
            </a:pPr>
            <a:r>
              <a:rPr lang="zh-CN" altLang="en-US" dirty="0"/>
              <a:t>大学主题</a:t>
            </a:r>
            <a:endParaRPr lang="en-US" altLang="zh-CN" dirty="0"/>
          </a:p>
          <a:p>
            <a:pPr marL="285750" indent="-285750">
              <a:buFont typeface="Wingdings" panose="05000000000000000000" pitchFamily="2" charset="2"/>
              <a:buChar char="l"/>
            </a:pPr>
            <a:r>
              <a:rPr lang="zh-CN" altLang="en-US" dirty="0"/>
              <a:t>你扮演丘比特</a:t>
            </a:r>
            <a:endParaRPr lang="en-US" altLang="zh-CN" dirty="0"/>
          </a:p>
          <a:p>
            <a:pPr marL="285750" indent="-285750">
              <a:buFont typeface="Wingdings" panose="05000000000000000000" pitchFamily="2" charset="2"/>
              <a:buChar char="l"/>
            </a:pPr>
            <a:r>
              <a:rPr lang="zh-CN" altLang="en-US" dirty="0"/>
              <a:t>你是电视明星</a:t>
            </a:r>
            <a:endParaRPr lang="en-US" altLang="zh-CN" dirty="0"/>
          </a:p>
          <a:p>
            <a:pPr marL="285750" indent="-285750">
              <a:buFont typeface="Wingdings" panose="05000000000000000000" pitchFamily="2" charset="2"/>
              <a:buChar char="l"/>
            </a:pPr>
            <a:r>
              <a:rPr lang="zh-CN" altLang="en-US" dirty="0"/>
              <a:t>医院主题</a:t>
            </a:r>
            <a:endParaRPr lang="en-US" altLang="zh-CN" dirty="0"/>
          </a:p>
          <a:p>
            <a:pPr marL="285750" indent="-285750">
              <a:buFont typeface="Wingdings" panose="05000000000000000000" pitchFamily="2" charset="2"/>
              <a:buChar char="l"/>
            </a:pPr>
            <a:r>
              <a:rPr lang="zh-CN" altLang="en-US" dirty="0"/>
              <a:t>音乐主题</a:t>
            </a:r>
            <a:endParaRPr lang="en-US" altLang="zh-CN" dirty="0"/>
          </a:p>
        </p:txBody>
      </p:sp>
      <p:sp>
        <p:nvSpPr>
          <p:cNvPr id="8" name="文本框 7">
            <a:extLst>
              <a:ext uri="{FF2B5EF4-FFF2-40B4-BE49-F238E27FC236}">
                <a16:creationId xmlns:a16="http://schemas.microsoft.com/office/drawing/2014/main" id="{7B0D890F-E397-4D27-A20F-0564EC9425EE}"/>
              </a:ext>
            </a:extLst>
          </p:cNvPr>
          <p:cNvSpPr txBox="1"/>
          <p:nvPr/>
        </p:nvSpPr>
        <p:spPr>
          <a:xfrm>
            <a:off x="8297309" y="4221331"/>
            <a:ext cx="3791423" cy="1846659"/>
          </a:xfrm>
          <a:prstGeom prst="rect">
            <a:avLst/>
          </a:prstGeom>
          <a:noFill/>
        </p:spPr>
        <p:txBody>
          <a:bodyPr wrap="none" rtlCol="0">
            <a:spAutoFit/>
          </a:bodyPr>
          <a:lstStyle/>
          <a:p>
            <a:r>
              <a:rPr lang="zh-CN" altLang="en-US" sz="2400" b="1" dirty="0">
                <a:solidFill>
                  <a:schemeClr val="accent2"/>
                </a:solidFill>
              </a:rPr>
              <a:t>美感创意</a:t>
            </a:r>
            <a:endParaRPr lang="en-US" altLang="zh-CN" sz="2400" b="1" dirty="0">
              <a:solidFill>
                <a:schemeClr val="accent2"/>
              </a:solidFill>
            </a:endParaRPr>
          </a:p>
          <a:p>
            <a:pPr marL="285750" indent="-285750">
              <a:buFont typeface="Wingdings" panose="05000000000000000000" pitchFamily="2" charset="2"/>
              <a:buChar char="l"/>
            </a:pPr>
            <a:r>
              <a:rPr lang="zh-CN" altLang="en-US" dirty="0"/>
              <a:t>卡通渲染</a:t>
            </a:r>
            <a:endParaRPr lang="en-US" altLang="zh-CN" dirty="0"/>
          </a:p>
          <a:p>
            <a:pPr marL="285750" indent="-285750">
              <a:buFont typeface="Wingdings" panose="05000000000000000000" pitchFamily="2" charset="2"/>
              <a:buChar char="l"/>
            </a:pPr>
            <a:r>
              <a:rPr lang="zh-CN" altLang="en-US" dirty="0"/>
              <a:t>动漫风格</a:t>
            </a:r>
            <a:endParaRPr lang="en-US" altLang="zh-CN" dirty="0"/>
          </a:p>
          <a:p>
            <a:pPr marL="285750" indent="-285750">
              <a:buFont typeface="Wingdings" panose="05000000000000000000" pitchFamily="2" charset="2"/>
              <a:buChar char="l"/>
            </a:pPr>
            <a:r>
              <a:rPr lang="zh-CN" altLang="en-US" dirty="0"/>
              <a:t>所有的角色都是动物</a:t>
            </a:r>
            <a:endParaRPr lang="en-US" altLang="zh-CN" dirty="0"/>
          </a:p>
          <a:p>
            <a:pPr marL="285750" indent="-285750">
              <a:buFont typeface="Wingdings" panose="05000000000000000000" pitchFamily="2" charset="2"/>
              <a:buChar char="l"/>
            </a:pPr>
            <a:r>
              <a:rPr lang="zh-CN" altLang="en-US" dirty="0"/>
              <a:t>用蓝调音乐定义游戏</a:t>
            </a:r>
            <a:endParaRPr lang="en-US" altLang="zh-CN" dirty="0"/>
          </a:p>
          <a:p>
            <a:pPr marL="285750" indent="-285750">
              <a:buFont typeface="Wingdings" panose="05000000000000000000" pitchFamily="2" charset="2"/>
              <a:buChar char="l"/>
            </a:pPr>
            <a:r>
              <a:rPr lang="zh-CN" altLang="en-US" dirty="0"/>
              <a:t>尖锐的摇滚</a:t>
            </a:r>
            <a:r>
              <a:rPr lang="en-US" altLang="zh-CN" dirty="0"/>
              <a:t>/</a:t>
            </a:r>
            <a:r>
              <a:rPr lang="zh-CN" altLang="en-US" dirty="0"/>
              <a:t>朋克风格来界定感觉</a:t>
            </a:r>
            <a:endParaRPr lang="en-US" altLang="zh-CN" dirty="0"/>
          </a:p>
        </p:txBody>
      </p:sp>
    </p:spTree>
    <p:extLst>
      <p:ext uri="{BB962C8B-B14F-4D97-AF65-F5344CB8AC3E}">
        <p14:creationId xmlns:p14="http://schemas.microsoft.com/office/powerpoint/2010/main" val="3249871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扩展阅读</a:t>
            </a:r>
          </a:p>
        </p:txBody>
      </p:sp>
      <p:sp>
        <p:nvSpPr>
          <p:cNvPr id="7" name="竖排文字占位符 2">
            <a:extLst>
              <a:ext uri="{FF2B5EF4-FFF2-40B4-BE49-F238E27FC236}">
                <a16:creationId xmlns:a16="http://schemas.microsoft.com/office/drawing/2014/main" id="{A5954088-24F6-4BC8-8A82-0807E3A8CD24}"/>
              </a:ext>
            </a:extLst>
          </p:cNvPr>
          <p:cNvSpPr>
            <a:spLocks noGrp="1"/>
          </p:cNvSpPr>
          <p:nvPr>
            <p:ph type="body" orient="vert" idx="1"/>
          </p:nvPr>
        </p:nvSpPr>
        <p:spPr>
          <a:xfrm>
            <a:off x="954403" y="1638300"/>
            <a:ext cx="10515600" cy="4429690"/>
          </a:xfrm>
        </p:spPr>
        <p:txBody>
          <a:bodyPr>
            <a:normAutofit/>
          </a:bodyPr>
          <a:lstStyle/>
          <a:p>
            <a:r>
              <a:rPr lang="zh-CN" altLang="en-US" dirty="0"/>
              <a:t>林达</a:t>
            </a:r>
            <a:r>
              <a:rPr lang="en-US" altLang="zh-CN" dirty="0"/>
              <a:t>•</a:t>
            </a:r>
            <a:r>
              <a:rPr lang="zh-CN" altLang="en-US" dirty="0"/>
              <a:t>巴里的</a:t>
            </a:r>
            <a:r>
              <a:rPr lang="en-US" altLang="zh-CN" dirty="0"/>
              <a:t>《</a:t>
            </a:r>
            <a:r>
              <a:rPr lang="zh-CN" altLang="en-US" dirty="0"/>
              <a:t>这是什么</a:t>
            </a:r>
            <a:r>
              <a:rPr lang="en-US" altLang="zh-CN" dirty="0"/>
              <a:t>》</a:t>
            </a:r>
            <a:r>
              <a:rPr lang="zh-CN" altLang="en-US" dirty="0"/>
              <a:t>和</a:t>
            </a:r>
            <a:r>
              <a:rPr lang="en-US" altLang="zh-CN" dirty="0"/>
              <a:t>《</a:t>
            </a:r>
            <a:r>
              <a:rPr lang="zh-CN" altLang="en-US" dirty="0"/>
              <a:t>设想一下</a:t>
            </a:r>
            <a:r>
              <a:rPr lang="en-US" altLang="zh-CN" dirty="0"/>
              <a:t>》</a:t>
            </a:r>
          </a:p>
          <a:p>
            <a:r>
              <a:rPr lang="zh-CN" altLang="en-US" dirty="0"/>
              <a:t>萨尔瓦多</a:t>
            </a:r>
            <a:r>
              <a:rPr lang="en-US" altLang="zh-CN" dirty="0"/>
              <a:t>•</a:t>
            </a:r>
            <a:r>
              <a:rPr lang="zh-CN" altLang="en-US" dirty="0"/>
              <a:t>达利的</a:t>
            </a:r>
            <a:r>
              <a:rPr lang="en-US" altLang="zh-CN" dirty="0"/>
              <a:t>《</a:t>
            </a:r>
            <a:r>
              <a:rPr lang="zh-CN" altLang="en-US" dirty="0"/>
              <a:t>五十个魔法技术的秘密</a:t>
            </a:r>
            <a:r>
              <a:rPr lang="en-US" altLang="zh-CN" dirty="0"/>
              <a:t>》</a:t>
            </a:r>
          </a:p>
          <a:p>
            <a:r>
              <a:rPr lang="zh-CN" altLang="en-US" dirty="0"/>
              <a:t>凯尔</a:t>
            </a:r>
            <a:r>
              <a:rPr lang="en-US" altLang="zh-CN" dirty="0"/>
              <a:t>•</a:t>
            </a:r>
            <a:r>
              <a:rPr lang="zh-CN" altLang="en-US" dirty="0"/>
              <a:t>加布勒等人的</a:t>
            </a:r>
            <a:r>
              <a:rPr lang="en-US" altLang="zh-CN" dirty="0"/>
              <a:t>《</a:t>
            </a:r>
            <a:r>
              <a:rPr lang="zh-CN" altLang="en-US" dirty="0"/>
              <a:t>怎样在七天内完成一个游戏原型</a:t>
            </a:r>
            <a:r>
              <a:rPr lang="en-US" altLang="zh-CN" dirty="0"/>
              <a:t>》</a:t>
            </a:r>
          </a:p>
          <a:p>
            <a:r>
              <a:rPr lang="zh-CN" altLang="en-US" dirty="0"/>
              <a:t>朱利安</a:t>
            </a:r>
            <a:r>
              <a:rPr lang="en-US" altLang="zh-CN" dirty="0"/>
              <a:t>•</a:t>
            </a:r>
            <a:r>
              <a:rPr lang="zh-CN" altLang="en-US" dirty="0"/>
              <a:t>杰恩斯的</a:t>
            </a:r>
            <a:r>
              <a:rPr lang="en-US" altLang="zh-CN" dirty="0"/>
              <a:t>《</a:t>
            </a:r>
            <a:r>
              <a:rPr lang="zh-CN" altLang="en-US" dirty="0"/>
              <a:t>左右脑分解中的意识起源</a:t>
            </a:r>
            <a:r>
              <a:rPr lang="en-US" altLang="zh-CN" dirty="0"/>
              <a:t>》</a:t>
            </a:r>
          </a:p>
          <a:p>
            <a:r>
              <a:rPr lang="zh-CN" altLang="en-US" dirty="0"/>
              <a:t>约拿</a:t>
            </a:r>
            <a:r>
              <a:rPr lang="en-US" altLang="zh-CN" dirty="0"/>
              <a:t>•</a:t>
            </a:r>
            <a:r>
              <a:rPr lang="zh-CN" altLang="en-US" dirty="0"/>
              <a:t>莱勒的</a:t>
            </a:r>
            <a:r>
              <a:rPr lang="en-US" altLang="zh-CN" dirty="0"/>
              <a:t>《</a:t>
            </a:r>
            <a:r>
              <a:rPr lang="zh-CN" altLang="en-US" dirty="0"/>
              <a:t>群体思想：头脑风暴神话</a:t>
            </a:r>
            <a:r>
              <a:rPr lang="en-US" altLang="zh-CN" dirty="0"/>
              <a:t>》</a:t>
            </a:r>
          </a:p>
          <a:p>
            <a:r>
              <a:rPr lang="zh-CN" altLang="en-US" dirty="0"/>
              <a:t>大卫</a:t>
            </a:r>
            <a:r>
              <a:rPr lang="en-US" altLang="zh-CN" dirty="0"/>
              <a:t>•</a:t>
            </a:r>
            <a:r>
              <a:rPr lang="zh-CN" altLang="en-US" dirty="0"/>
              <a:t>林奇的</a:t>
            </a:r>
            <a:r>
              <a:rPr lang="en-US" altLang="zh-CN" dirty="0"/>
              <a:t>《</a:t>
            </a:r>
            <a:r>
              <a:rPr lang="zh-CN" altLang="en-US" dirty="0"/>
              <a:t>钓上大鱼</a:t>
            </a:r>
            <a:r>
              <a:rPr lang="en-US" altLang="zh-CN" dirty="0"/>
              <a:t>》</a:t>
            </a:r>
          </a:p>
          <a:p>
            <a:endParaRPr lang="zh-CN" altLang="en-US" dirty="0"/>
          </a:p>
        </p:txBody>
      </p:sp>
    </p:spTree>
    <p:extLst>
      <p:ext uri="{BB962C8B-B14F-4D97-AF65-F5344CB8AC3E}">
        <p14:creationId xmlns:p14="http://schemas.microsoft.com/office/powerpoint/2010/main" val="37492822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156"/>
            <a:ext cx="12192000" cy="6938311"/>
          </a:xfrm>
          <a:prstGeom prst="rect">
            <a:avLst/>
          </a:prstGeom>
        </p:spPr>
      </p:pic>
      <p:sp>
        <p:nvSpPr>
          <p:cNvPr id="4" name="矩形: 圆角 3"/>
          <p:cNvSpPr/>
          <p:nvPr/>
        </p:nvSpPr>
        <p:spPr>
          <a:xfrm rot="10800000">
            <a:off x="-2" y="-40158"/>
            <a:ext cx="12191999" cy="6938311"/>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6" name="文本框 5"/>
          <p:cNvSpPr txBox="1"/>
          <p:nvPr/>
        </p:nvSpPr>
        <p:spPr>
          <a:xfrm>
            <a:off x="4663005" y="2359300"/>
            <a:ext cx="5316510" cy="1191993"/>
          </a:xfrm>
          <a:prstGeom prst="rect">
            <a:avLst/>
          </a:prstGeom>
          <a:noFill/>
        </p:spPr>
        <p:txBody>
          <a:bodyPr wrap="square">
            <a:spAutoFit/>
          </a:bodyPr>
          <a:lstStyle/>
          <a:p>
            <a:pPr algn="dist">
              <a:lnSpc>
                <a:spcPct val="150000"/>
              </a:lnSpc>
            </a:pPr>
            <a:r>
              <a:rPr lang="zh-CN" altLang="en-US" sz="5400" dirty="0">
                <a:solidFill>
                  <a:schemeClr val="bg1"/>
                </a:solidFill>
                <a:latin typeface="庞门正道粗书体" panose="02010600030101010101" pitchFamily="2" charset="-122"/>
                <a:ea typeface="庞门正道粗书体" panose="02010600030101010101" pitchFamily="2" charset="-122"/>
              </a:rPr>
              <a:t>游戏概念</a:t>
            </a:r>
          </a:p>
        </p:txBody>
      </p:sp>
      <p:sp>
        <p:nvSpPr>
          <p:cNvPr id="20" name="椭圆 19"/>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08578" y="2562946"/>
            <a:ext cx="995654" cy="988347"/>
          </a:xfrm>
          <a:prstGeom prst="rect">
            <a:avLst/>
          </a:prstGeom>
          <a:noFill/>
        </p:spPr>
        <p:txBody>
          <a:bodyPr wrap="square">
            <a:spAutoFit/>
          </a:bodyPr>
          <a:lstStyle/>
          <a:p>
            <a:pPr algn="just">
              <a:lnSpc>
                <a:spcPct val="150000"/>
              </a:lnSpc>
            </a:pPr>
            <a:r>
              <a:rPr lang="en-US" altLang="zh-CN"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2.1</a:t>
            </a:r>
            <a:endParaRPr lang="zh-CN" altLang="en-US"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748588" y="5355602"/>
            <a:ext cx="1762366" cy="1624945"/>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28" name="Picture 2"/>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从想法到概念</a:t>
            </a:r>
          </a:p>
        </p:txBody>
      </p:sp>
      <p:pic>
        <p:nvPicPr>
          <p:cNvPr id="22" name="Picture 2" descr="https://gimg2.baidu.com/image_search/src=http%3A%2F%2Fimg1.duote.com%2Fduoteimg%2FzixunImg%2Flocal%2F2010%2F12%2F01%2F12911801212393.jpg&amp;refer=http%3A%2F%2Fimg1.duote.com&amp;app=2002&amp;size=f9999,10000&amp;q=a80&amp;n=0&amp;g=0n&amp;fmt=jpeg?sec=1631859538&amp;t=74470e38f3a2ace9e168b2abee58b1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057" y="1076326"/>
            <a:ext cx="3240087"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5"/>
          <p:cNvSpPr>
            <a:spLocks noChangeArrowheads="1"/>
          </p:cNvSpPr>
          <p:nvPr/>
        </p:nvSpPr>
        <p:spPr bwMode="auto">
          <a:xfrm>
            <a:off x="3657307" y="4975226"/>
            <a:ext cx="34877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“看看报纸，聊聊天以及做一些生活的琐事对游戏策划者来说同样重要，因为从中可以得到创作灵感，就如同从科幻小说中取材一样。”</a:t>
            </a:r>
            <a:r>
              <a:rPr lang="en-US" altLang="zh-CN" sz="1800" i="0"/>
              <a:t>- Warren Spector</a:t>
            </a:r>
            <a:endParaRPr lang="zh-CN" altLang="en-US" sz="1800" i="0"/>
          </a:p>
        </p:txBody>
      </p:sp>
      <p:pic>
        <p:nvPicPr>
          <p:cNvPr id="24" name="Picture 9"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140" y="1076326"/>
            <a:ext cx="3725863"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4"/>
          <p:cNvSpPr>
            <a:spLocks noChangeArrowheads="1"/>
          </p:cNvSpPr>
          <p:nvPr/>
        </p:nvSpPr>
        <p:spPr bwMode="auto">
          <a:xfrm>
            <a:off x="7744140" y="4965701"/>
            <a:ext cx="37258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dirty="0"/>
              <a:t>基于Will Crowher在探测和绘制岩洞地图方面的深入研究创作的</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2797</Words>
  <Application>Microsoft Office PowerPoint</Application>
  <PresentationFormat>宽屏</PresentationFormat>
  <Paragraphs>566</Paragraphs>
  <Slides>80</Slides>
  <Notes>58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80</vt:i4>
      </vt:variant>
    </vt:vector>
  </HeadingPairs>
  <TitlesOfParts>
    <vt:vector size="91" baseType="lpstr">
      <vt:lpstr>Microsoft JhengHei</vt:lpstr>
      <vt:lpstr>等线</vt:lpstr>
      <vt:lpstr>等线 Light</vt:lpstr>
      <vt:lpstr>黑体</vt:lpstr>
      <vt:lpstr>庞门正道粗书体</vt:lpstr>
      <vt:lpstr>微软雅黑</vt:lpstr>
      <vt:lpstr>演示夏行楷</vt:lpstr>
      <vt:lpstr>Arial</vt:lpstr>
      <vt:lpstr>Wingdings</vt:lpstr>
      <vt:lpstr>Office 主题​​</vt:lpstr>
      <vt:lpstr>1_Office 主题​​</vt:lpstr>
      <vt:lpstr>PowerPoint 演示文稿</vt:lpstr>
      <vt:lpstr>PowerPoint 演示文稿</vt:lpstr>
      <vt:lpstr>PowerPoint 演示文稿</vt:lpstr>
      <vt:lpstr>软工</vt:lpstr>
      <vt:lpstr>软工</vt:lpstr>
      <vt:lpstr>软工</vt:lpstr>
      <vt:lpstr>PowerPoint 演示文稿</vt:lpstr>
      <vt:lpstr>PowerPoint 演示文稿</vt:lpstr>
      <vt:lpstr>从想法到概念</vt:lpstr>
      <vt:lpstr>从想法到概念</vt:lpstr>
      <vt:lpstr>从想法到概念</vt:lpstr>
      <vt:lpstr>从想法到概念</vt:lpstr>
      <vt:lpstr>了解你的玩家</vt:lpstr>
      <vt:lpstr>了解你的玩家</vt:lpstr>
      <vt:lpstr>了解你的玩家</vt:lpstr>
      <vt:lpstr>了解你的玩家</vt:lpstr>
      <vt:lpstr>了解你的玩家</vt:lpstr>
      <vt:lpstr>了解你的设备</vt:lpstr>
      <vt:lpstr>PowerPoint 演示文稿</vt:lpstr>
      <vt:lpstr>游戏平台</vt:lpstr>
      <vt:lpstr>游戏平台</vt:lpstr>
      <vt:lpstr>游戏如何送到玩家手上？</vt:lpstr>
      <vt:lpstr>游戏产业链</vt:lpstr>
      <vt:lpstr>PowerPoint 演示文稿</vt:lpstr>
      <vt:lpstr>做游戏如何赚钱？</vt:lpstr>
      <vt:lpstr>盈利模式</vt:lpstr>
      <vt:lpstr>盈利模式</vt:lpstr>
      <vt:lpstr>游戏业的出路</vt:lpstr>
      <vt:lpstr>PowerPoint 演示文稿</vt:lpstr>
      <vt:lpstr>独立游戏=成本很低的游戏？</vt:lpstr>
      <vt:lpstr>任何商业模型都需要获利&gt;成本</vt:lpstr>
      <vt:lpstr>以纪念碑谷为例</vt:lpstr>
      <vt:lpstr>PowerPoint 演示文稿</vt:lpstr>
      <vt:lpstr>PowerPoint 演示文稿</vt:lpstr>
      <vt:lpstr>独立游戏  只是能比较任性的游戏 不代表比较容易赚到钱 或是成本比较低</vt:lpstr>
      <vt:lpstr>独立游戏的商业模式</vt:lpstr>
      <vt:lpstr>大众或小众？ 游戏类型？ 社群与行销？ </vt:lpstr>
      <vt:lpstr>全球游戏产业发展现状 </vt:lpstr>
      <vt:lpstr>重点趋势</vt:lpstr>
      <vt:lpstr>Newzoo分析报告</vt:lpstr>
      <vt:lpstr>Newzoo分析报告</vt:lpstr>
      <vt:lpstr>Newzoo分析报告</vt:lpstr>
      <vt:lpstr>手机市场差异</vt:lpstr>
      <vt:lpstr>关于入行</vt:lpstr>
      <vt:lpstr>典型游戏工作室架构</vt:lpstr>
      <vt:lpstr>游戏开发团队人员配置</vt:lpstr>
      <vt:lpstr>游戏开发团队人员配置</vt:lpstr>
      <vt:lpstr>游戏开发团队人员配置</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游戏开发流程</vt:lpstr>
      <vt:lpstr>游戏分析</vt:lpstr>
      <vt:lpstr>游戏分析</vt:lpstr>
      <vt:lpstr>游戏分析</vt:lpstr>
      <vt:lpstr>游戏分析</vt:lpstr>
      <vt:lpstr>游戏分析</vt:lpstr>
      <vt:lpstr>游戏分析</vt:lpstr>
      <vt:lpstr>游戏分析</vt:lpstr>
      <vt:lpstr>游戏分析</vt:lpstr>
      <vt:lpstr>游戏分析</vt:lpstr>
      <vt:lpstr>游戏分析</vt:lpstr>
      <vt:lpstr>游戏分析</vt:lpstr>
      <vt:lpstr>PowerPoint 演示文稿</vt:lpstr>
      <vt:lpstr>灵感</vt:lpstr>
      <vt:lpstr>陈述问题</vt:lpstr>
      <vt:lpstr>头脑风暴建议</vt:lpstr>
      <vt:lpstr>头脑风暴建议</vt:lpstr>
      <vt:lpstr>扩展阅读</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邹 济帆</cp:lastModifiedBy>
  <cp:revision>255</cp:revision>
  <dcterms:created xsi:type="dcterms:W3CDTF">2024-08-26T01:07:50Z</dcterms:created>
  <dcterms:modified xsi:type="dcterms:W3CDTF">2025-06-13T01:41:55Z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2E88985488C17FBA44AD1466C1257B8D_42</vt:lpwstr>
  </property>
  <property fmtid="{D5CDD505-2E9C-101B-9397-08002B2CF9AE}" pid="3" name="KSOProductBuildVer">
    <vt:lpwstr>2052-5.5.1.7991</vt:lpwstr>
  </property>
</Properties>
</file>